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699" r:id="rId2"/>
  </p:sldMasterIdLst>
  <p:notesMasterIdLst>
    <p:notesMasterId r:id="rId13"/>
  </p:notesMasterIdLst>
  <p:sldIdLst>
    <p:sldId id="256" r:id="rId3"/>
    <p:sldId id="273" r:id="rId4"/>
    <p:sldId id="289" r:id="rId5"/>
    <p:sldId id="271" r:id="rId6"/>
    <p:sldId id="278" r:id="rId7"/>
    <p:sldId id="270" r:id="rId8"/>
    <p:sldId id="279" r:id="rId9"/>
    <p:sldId id="286" r:id="rId10"/>
    <p:sldId id="287" r:id="rId11"/>
    <p:sldId id="285" r:id="rId12"/>
  </p:sldIdLst>
  <p:sldSz cx="9906000" cy="6858000" type="A4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100" d="100"/>
          <a:sy n="100" d="100"/>
        </p:scale>
        <p:origin x="-786" y="27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78AE-705A-47D9-BAE0-EEC86DBD7F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0528-3D86-4249-A56F-2ECE1AAC3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0528-3D86-4249-A56F-2ECE1AAC36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0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0528-3D86-4249-A56F-2ECE1AAC367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0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0528-3D86-4249-A56F-2ECE1AAC36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0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3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2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34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3" y="4203592"/>
            <a:ext cx="3116132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9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8" y="4074178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8" y="3429004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3429004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4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93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74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4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7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7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6" y="338667"/>
            <a:ext cx="4130366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30" y="2785533"/>
            <a:ext cx="4136672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79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5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3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0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3" y="4203592"/>
            <a:ext cx="3116132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9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8" y="4074178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8" y="3429004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3429004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4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7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6" y="338667"/>
            <a:ext cx="4130366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30" y="2785533"/>
            <a:ext cx="4136672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8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7" y="6250168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80" y="6250167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1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8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073E87"/>
                </a:solidFill>
              </a:rPr>
              <a:pPr/>
              <a:t>3/28/2024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7" y="6250168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80" y="6250167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1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"/>
          <p:cNvGrpSpPr/>
          <p:nvPr/>
        </p:nvGrpSpPr>
        <p:grpSpPr>
          <a:xfrm>
            <a:off x="418275" y="427320"/>
            <a:ext cx="2859773" cy="1127160"/>
            <a:chOff x="514800" y="427320"/>
            <a:chExt cx="3519720" cy="1127160"/>
          </a:xfrm>
        </p:grpSpPr>
        <p:grpSp>
          <p:nvGrpSpPr>
            <p:cNvPr id="115" name="Group 2"/>
            <p:cNvGrpSpPr/>
            <p:nvPr/>
          </p:nvGrpSpPr>
          <p:grpSpPr>
            <a:xfrm>
              <a:off x="514800" y="434520"/>
              <a:ext cx="757800" cy="802080"/>
              <a:chOff x="514800" y="434520"/>
              <a:chExt cx="757800" cy="802080"/>
            </a:xfrm>
          </p:grpSpPr>
          <p:sp>
            <p:nvSpPr>
              <p:cNvPr id="116" name="CustomShape 3"/>
              <p:cNvSpPr/>
              <p:nvPr/>
            </p:nvSpPr>
            <p:spPr>
              <a:xfrm>
                <a:off x="514800" y="478800"/>
                <a:ext cx="757800" cy="757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CustomShape 4"/>
              <p:cNvSpPr/>
              <p:nvPr/>
            </p:nvSpPr>
            <p:spPr>
              <a:xfrm>
                <a:off x="514800" y="434520"/>
                <a:ext cx="757800" cy="80208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8" name="Group 5"/>
            <p:cNvGrpSpPr/>
            <p:nvPr/>
          </p:nvGrpSpPr>
          <p:grpSpPr>
            <a:xfrm>
              <a:off x="666000" y="603360"/>
              <a:ext cx="455400" cy="482040"/>
              <a:chOff x="666000" y="603360"/>
              <a:chExt cx="455400" cy="482040"/>
            </a:xfrm>
          </p:grpSpPr>
          <p:sp>
            <p:nvSpPr>
              <p:cNvPr id="119" name="CustomShape 6"/>
              <p:cNvSpPr/>
              <p:nvPr/>
            </p:nvSpPr>
            <p:spPr>
              <a:xfrm>
                <a:off x="666000" y="630000"/>
                <a:ext cx="455400" cy="455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CustomShape 7"/>
              <p:cNvSpPr/>
              <p:nvPr/>
            </p:nvSpPr>
            <p:spPr>
              <a:xfrm>
                <a:off x="666000" y="603360"/>
                <a:ext cx="455400" cy="482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1" name="Group 8"/>
            <p:cNvGrpSpPr/>
            <p:nvPr/>
          </p:nvGrpSpPr>
          <p:grpSpPr>
            <a:xfrm>
              <a:off x="514800" y="752400"/>
              <a:ext cx="757800" cy="802080"/>
              <a:chOff x="514800" y="752400"/>
              <a:chExt cx="757800" cy="802080"/>
            </a:xfrm>
          </p:grpSpPr>
          <p:sp>
            <p:nvSpPr>
              <p:cNvPr id="122" name="CustomShape 9"/>
              <p:cNvSpPr/>
              <p:nvPr/>
            </p:nvSpPr>
            <p:spPr>
              <a:xfrm>
                <a:off x="514800" y="796680"/>
                <a:ext cx="757800" cy="12168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131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CustomShape 10"/>
              <p:cNvSpPr/>
              <p:nvPr/>
            </p:nvSpPr>
            <p:spPr>
              <a:xfrm>
                <a:off x="514800" y="752400"/>
                <a:ext cx="757800" cy="802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4" name="Group 11"/>
            <p:cNvGrpSpPr/>
            <p:nvPr/>
          </p:nvGrpSpPr>
          <p:grpSpPr>
            <a:xfrm>
              <a:off x="787680" y="479160"/>
              <a:ext cx="802440" cy="758160"/>
              <a:chOff x="787680" y="479160"/>
              <a:chExt cx="802440" cy="758160"/>
            </a:xfrm>
          </p:grpSpPr>
          <p:sp>
            <p:nvSpPr>
              <p:cNvPr id="125" name="CustomShape 12"/>
              <p:cNvSpPr/>
              <p:nvPr/>
            </p:nvSpPr>
            <p:spPr>
              <a:xfrm rot="16201200">
                <a:off x="514080" y="797040"/>
                <a:ext cx="757800" cy="12168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131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13"/>
              <p:cNvSpPr/>
              <p:nvPr/>
            </p:nvSpPr>
            <p:spPr>
              <a:xfrm rot="16201200">
                <a:off x="809640" y="456840"/>
                <a:ext cx="757800" cy="802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7" name="CustomShape 14"/>
            <p:cNvSpPr/>
            <p:nvPr/>
          </p:nvSpPr>
          <p:spPr>
            <a:xfrm>
              <a:off x="1405800" y="427320"/>
              <a:ext cx="262872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НУ «Независимый Казахстанский центр аккредитации»</a:t>
              </a:r>
              <a:endParaRPr lang="ru-RU" sz="1400" b="0" strike="noStrike" spc="-1" dirty="0">
                <a:latin typeface="Arial"/>
              </a:endParaRPr>
            </a:p>
          </p:txBody>
        </p:sp>
      </p:grpSp>
      <p:sp>
        <p:nvSpPr>
          <p:cNvPr id="128" name="CustomShape 15"/>
          <p:cNvSpPr/>
          <p:nvPr/>
        </p:nvSpPr>
        <p:spPr>
          <a:xfrm>
            <a:off x="623601" y="2360489"/>
            <a:ext cx="8311680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000000"/>
                </a:solidFill>
                <a:latin typeface="Arial"/>
                <a:ea typeface="DejaVu Sans"/>
              </a:rPr>
              <a:t>Внутреннее обеспечение качества ОВПО: </a:t>
            </a:r>
            <a:endParaRPr lang="ru-RU" sz="2800" b="1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из </a:t>
            </a:r>
            <a:r>
              <a:rPr lang="ru-RU" sz="2800" b="1" spc="-1" dirty="0">
                <a:solidFill>
                  <a:srgbClr val="000000"/>
                </a:solidFill>
                <a:latin typeface="Arial"/>
                <a:ea typeface="DejaVu Sans"/>
              </a:rPr>
              <a:t>практики </a:t>
            </a:r>
            <a:r>
              <a:rPr lang="ru-RU" sz="2800" b="1" spc="-1" dirty="0" err="1">
                <a:solidFill>
                  <a:srgbClr val="000000"/>
                </a:solidFill>
                <a:latin typeface="Arial"/>
                <a:ea typeface="DejaVu Sans"/>
              </a:rPr>
              <a:t>аккредитационного</a:t>
            </a:r>
            <a:r>
              <a:rPr lang="ru-RU" sz="2800" b="1" spc="-1" dirty="0">
                <a:solidFill>
                  <a:srgbClr val="000000"/>
                </a:solidFill>
                <a:latin typeface="Arial"/>
                <a:ea typeface="DejaVu Sans"/>
              </a:rPr>
              <a:t> органа </a:t>
            </a:r>
            <a:endParaRPr lang="ru-RU" sz="28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9" name="CustomShape 16"/>
          <p:cNvSpPr/>
          <p:nvPr/>
        </p:nvSpPr>
        <p:spPr>
          <a:xfrm>
            <a:off x="776295" y="5895720"/>
            <a:ext cx="831168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Астана, 2024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30" name="Рисунок 2"/>
          <p:cNvPicPr/>
          <p:nvPr/>
        </p:nvPicPr>
        <p:blipFill>
          <a:blip r:embed="rId3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19" name="CustomShape 15"/>
          <p:cNvSpPr/>
          <p:nvPr/>
        </p:nvSpPr>
        <p:spPr>
          <a:xfrm>
            <a:off x="409571" y="4293096"/>
            <a:ext cx="6674269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2514600" indent="-2514600" algn="just">
              <a:lnSpc>
                <a:spcPct val="100000"/>
              </a:lnSpc>
              <a:tabLst>
                <a:tab pos="542925" algn="l"/>
              </a:tabLst>
            </a:pPr>
            <a:r>
              <a:rPr lang="ru-RU" b="1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Б.О.Халмуратов</a:t>
            </a:r>
            <a:r>
              <a:rPr lang="ru-RU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- директор </a:t>
            </a:r>
            <a:r>
              <a:rPr lang="ru-RU" b="1" spc="-1" dirty="0">
                <a:solidFill>
                  <a:srgbClr val="000000"/>
                </a:solidFill>
                <a:latin typeface="Arial"/>
                <a:ea typeface="DejaVu Sans"/>
              </a:rPr>
              <a:t>НУ «</a:t>
            </a:r>
            <a:r>
              <a:rPr lang="ru-RU" b="1" spc="-1" dirty="0" smtClean="0">
                <a:solidFill>
                  <a:srgbClr val="000000"/>
                </a:solidFill>
                <a:latin typeface="Arial"/>
                <a:ea typeface="DejaVu Sans"/>
              </a:rPr>
              <a:t>Независимый                      Казахстанский центр аккредитации</a:t>
            </a:r>
            <a:r>
              <a:rPr lang="ru-RU" b="1" spc="-1" dirty="0">
                <a:solidFill>
                  <a:srgbClr val="000000"/>
                </a:solidFill>
                <a:latin typeface="Arial"/>
                <a:ea typeface="DejaVu Sans"/>
              </a:rPr>
              <a:t>»  </a:t>
            </a:r>
            <a:endParaRPr lang="ru-RU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1"/>
          <p:cNvGrpSpPr/>
          <p:nvPr/>
        </p:nvGrpSpPr>
        <p:grpSpPr>
          <a:xfrm>
            <a:off x="418275" y="427320"/>
            <a:ext cx="2859773" cy="1127160"/>
            <a:chOff x="514800" y="427320"/>
            <a:chExt cx="3519720" cy="1127160"/>
          </a:xfrm>
        </p:grpSpPr>
        <p:grpSp>
          <p:nvGrpSpPr>
            <p:cNvPr id="291" name="Group 2"/>
            <p:cNvGrpSpPr/>
            <p:nvPr/>
          </p:nvGrpSpPr>
          <p:grpSpPr>
            <a:xfrm>
              <a:off x="514800" y="434520"/>
              <a:ext cx="757800" cy="802080"/>
              <a:chOff x="514800" y="434520"/>
              <a:chExt cx="757800" cy="802080"/>
            </a:xfrm>
          </p:grpSpPr>
          <p:sp>
            <p:nvSpPr>
              <p:cNvPr id="292" name="CustomShape 3"/>
              <p:cNvSpPr/>
              <p:nvPr/>
            </p:nvSpPr>
            <p:spPr>
              <a:xfrm>
                <a:off x="514800" y="478800"/>
                <a:ext cx="757800" cy="757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B70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3" name="CustomShape 4"/>
              <p:cNvSpPr/>
              <p:nvPr/>
            </p:nvSpPr>
            <p:spPr>
              <a:xfrm>
                <a:off x="514800" y="434520"/>
                <a:ext cx="757800" cy="80208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94" name="Group 5"/>
            <p:cNvGrpSpPr/>
            <p:nvPr/>
          </p:nvGrpSpPr>
          <p:grpSpPr>
            <a:xfrm>
              <a:off x="666000" y="603360"/>
              <a:ext cx="455400" cy="482040"/>
              <a:chOff x="666000" y="603360"/>
              <a:chExt cx="455400" cy="482040"/>
            </a:xfrm>
          </p:grpSpPr>
          <p:sp>
            <p:nvSpPr>
              <p:cNvPr id="295" name="CustomShape 6"/>
              <p:cNvSpPr/>
              <p:nvPr/>
            </p:nvSpPr>
            <p:spPr>
              <a:xfrm>
                <a:off x="666000" y="630000"/>
                <a:ext cx="455400" cy="455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6" name="CustomShape 7"/>
              <p:cNvSpPr/>
              <p:nvPr/>
            </p:nvSpPr>
            <p:spPr>
              <a:xfrm>
                <a:off x="666000" y="603360"/>
                <a:ext cx="455400" cy="482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97" name="Group 8"/>
            <p:cNvGrpSpPr/>
            <p:nvPr/>
          </p:nvGrpSpPr>
          <p:grpSpPr>
            <a:xfrm>
              <a:off x="514800" y="752400"/>
              <a:ext cx="757800" cy="802080"/>
              <a:chOff x="514800" y="752400"/>
              <a:chExt cx="757800" cy="802080"/>
            </a:xfrm>
          </p:grpSpPr>
          <p:sp>
            <p:nvSpPr>
              <p:cNvPr id="298" name="CustomShape 9"/>
              <p:cNvSpPr/>
              <p:nvPr/>
            </p:nvSpPr>
            <p:spPr>
              <a:xfrm>
                <a:off x="514800" y="796680"/>
                <a:ext cx="757800" cy="12168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131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9" name="CustomShape 10"/>
              <p:cNvSpPr/>
              <p:nvPr/>
            </p:nvSpPr>
            <p:spPr>
              <a:xfrm>
                <a:off x="514800" y="752400"/>
                <a:ext cx="757800" cy="802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0" name="Group 11"/>
            <p:cNvGrpSpPr/>
            <p:nvPr/>
          </p:nvGrpSpPr>
          <p:grpSpPr>
            <a:xfrm>
              <a:off x="787680" y="479160"/>
              <a:ext cx="802440" cy="758160"/>
              <a:chOff x="787680" y="479160"/>
              <a:chExt cx="802440" cy="758160"/>
            </a:xfrm>
          </p:grpSpPr>
          <p:sp>
            <p:nvSpPr>
              <p:cNvPr id="301" name="CustomShape 12"/>
              <p:cNvSpPr/>
              <p:nvPr/>
            </p:nvSpPr>
            <p:spPr>
              <a:xfrm rot="16201200">
                <a:off x="514080" y="797040"/>
                <a:ext cx="757800" cy="12168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131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31310"/>
                    </a:lnTo>
                    <a:lnTo>
                      <a:pt x="0" y="1313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2" name="CustomShape 13"/>
              <p:cNvSpPr/>
              <p:nvPr/>
            </p:nvSpPr>
            <p:spPr>
              <a:xfrm rot="16201200">
                <a:off x="809640" y="456840"/>
                <a:ext cx="757800" cy="802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303" name="CustomShape 14"/>
            <p:cNvSpPr/>
            <p:nvPr/>
          </p:nvSpPr>
          <p:spPr>
            <a:xfrm>
              <a:off x="1405800" y="427320"/>
              <a:ext cx="262872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r>
                <a:rPr lang="ru-RU" sz="1400" b="1" spc="-1">
                  <a:solidFill>
                    <a:srgbClr val="000000"/>
                  </a:solidFill>
                  <a:latin typeface="Arial"/>
                  <a:ea typeface="DejaVu Sans"/>
                </a:rPr>
                <a:t>НУ «Независимый Казахстанский центр аккредитации»</a:t>
              </a:r>
              <a:endParaRPr lang="ru-RU" sz="1400" spc="-1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04" name="CustomShape 15"/>
          <p:cNvSpPr/>
          <p:nvPr/>
        </p:nvSpPr>
        <p:spPr>
          <a:xfrm>
            <a:off x="966713" y="2948762"/>
            <a:ext cx="8311680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/>
            <a:r>
              <a:rPr lang="ru-RU" sz="2800" b="1" spc="-1">
                <a:solidFill>
                  <a:srgbClr val="000000"/>
                </a:solidFill>
                <a:latin typeface="Arial"/>
                <a:ea typeface="DejaVu Sans"/>
              </a:rPr>
              <a:t>СПАСИБО ЗА ВНИМАНИЕ !</a:t>
            </a:r>
            <a:endParaRPr lang="ru-RU" sz="2800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05" name="Рисунок 2"/>
          <p:cNvPicPr/>
          <p:nvPr/>
        </p:nvPicPr>
        <p:blipFill>
          <a:blip r:embed="rId2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/>
          <p:cNvPicPr/>
          <p:nvPr/>
        </p:nvPicPr>
        <p:blipFill>
          <a:blip r:embed="rId2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3" name="CustomShape 15"/>
          <p:cNvSpPr/>
          <p:nvPr/>
        </p:nvSpPr>
        <p:spPr>
          <a:xfrm>
            <a:off x="1142213" y="427322"/>
            <a:ext cx="213583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НУ «Независимый Казахстанский центр аккредитации»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663" y="1236600"/>
            <a:ext cx="8760203" cy="509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kk-KZ" sz="1600" spc="-1" dirty="0" smtClean="0">
                <a:solidFill>
                  <a:srgbClr val="000000"/>
                </a:solidFill>
                <a:latin typeface="Arial"/>
                <a:ea typeface="Calibri"/>
              </a:rPr>
              <a:t>НУ </a:t>
            </a:r>
            <a:r>
              <a:rPr lang="kk-KZ" sz="1600" spc="-1" dirty="0">
                <a:solidFill>
                  <a:srgbClr val="000000"/>
                </a:solidFill>
                <a:latin typeface="Arial"/>
                <a:ea typeface="Calibri"/>
              </a:rPr>
              <a:t>«Независимый Казахстанский центр аккредитации» далее – (НУ «НКЦА») является </a:t>
            </a:r>
            <a:r>
              <a:rPr lang="ru-RU" sz="1600" spc="-1" dirty="0" err="1">
                <a:solidFill>
                  <a:srgbClr val="000000"/>
                </a:solidFill>
                <a:latin typeface="Arial"/>
                <a:ea typeface="Calibri"/>
              </a:rPr>
              <a:t>аккредитационным</a:t>
            </a:r>
            <a:r>
              <a:rPr lang="ru-RU" sz="1600" spc="-1" dirty="0">
                <a:solidFill>
                  <a:srgbClr val="000000"/>
                </a:solidFill>
                <a:latin typeface="Arial"/>
                <a:ea typeface="Calibri"/>
              </a:rPr>
              <a:t> органом, продвигающим политику обеспечения качества образования</a:t>
            </a:r>
            <a:r>
              <a:rPr lang="kk-KZ" sz="1600" spc="-1" dirty="0">
                <a:solidFill>
                  <a:srgbClr val="000000"/>
                </a:solidFill>
                <a:latin typeface="Arial"/>
                <a:ea typeface="Calibri"/>
              </a:rPr>
              <a:t>  в области </a:t>
            </a:r>
            <a:r>
              <a:rPr lang="ru-RU" sz="1600" spc="-1" dirty="0">
                <a:solidFill>
                  <a:srgbClr val="000000"/>
                </a:solidFill>
                <a:latin typeface="Arial"/>
                <a:ea typeface="Calibri"/>
              </a:rPr>
              <a:t>институциональной  и специализированной   аккредитации организаций высшего, послевузовского, технического и профессионального и дополнительного образования, </a:t>
            </a:r>
            <a:r>
              <a:rPr lang="kk-KZ" sz="1600" spc="-1" dirty="0">
                <a:solidFill>
                  <a:srgbClr val="000000"/>
                </a:solidFill>
                <a:latin typeface="Arial"/>
                <a:ea typeface="Calibri"/>
              </a:rPr>
              <a:t>обладающий статусом юридического лица, созданной в организационно-правовой форме негосударственного некоммерческого учреждения. </a:t>
            </a:r>
            <a:endParaRPr lang="ru-RU" sz="1600" spc="-1" dirty="0">
              <a:latin typeface="Arial"/>
            </a:endParaRPr>
          </a:p>
          <a:p>
            <a:pPr algn="just">
              <a:lnSpc>
                <a:spcPct val="107000"/>
              </a:lnSpc>
            </a:pPr>
            <a:endParaRPr lang="kk-KZ" sz="1600" spc="-1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just">
              <a:lnSpc>
                <a:spcPct val="107000"/>
              </a:lnSpc>
            </a:pPr>
            <a:r>
              <a:rPr lang="kk-KZ" sz="1600" spc="-1" dirty="0" smtClean="0">
                <a:solidFill>
                  <a:srgbClr val="000000"/>
                </a:solidFill>
                <a:latin typeface="Arial"/>
                <a:ea typeface="Times New Roman"/>
              </a:rPr>
              <a:t>Цель </a:t>
            </a:r>
            <a:r>
              <a:rPr lang="kk-KZ" sz="1600" spc="-1" dirty="0">
                <a:solidFill>
                  <a:srgbClr val="000000"/>
                </a:solidFill>
                <a:latin typeface="Arial"/>
                <a:ea typeface="Times New Roman"/>
              </a:rPr>
              <a:t>деятельности НКЦА – повышение конкурентоспособности организаций образования на национальном и международном уровнях через проведение процедур институциональной и специализированной (программной) аккредитации, разработка стандартов и критериев аккредитации образовательных программ, создание</a:t>
            </a:r>
            <a:r>
              <a:rPr lang="ru-RU" sz="1600" spc="-1" dirty="0">
                <a:solidFill>
                  <a:srgbClr val="000000"/>
                </a:solidFill>
                <a:latin typeface="Arial"/>
                <a:ea typeface="Times New Roman"/>
              </a:rPr>
              <a:t>  эффективной системы обеспечения качества образования и систем управления в организациях образования</a:t>
            </a:r>
            <a:r>
              <a:rPr lang="kk-KZ" sz="1600" spc="-1" dirty="0" smtClean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kk-KZ" sz="1600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7000"/>
              </a:lnSpc>
            </a:pPr>
            <a:r>
              <a:rPr lang="kk-KZ" sz="1600" spc="-1" dirty="0" smtClean="0">
                <a:solidFill>
                  <a:srgbClr val="000000"/>
                </a:solidFill>
                <a:latin typeface="Arial"/>
              </a:rPr>
              <a:t>Деятельность НКЦА с 2018 года.</a:t>
            </a:r>
          </a:p>
          <a:p>
            <a:pPr algn="just">
              <a:lnSpc>
                <a:spcPct val="107000"/>
              </a:lnSpc>
            </a:pPr>
            <a:r>
              <a:rPr lang="kk-KZ" sz="1600" spc="-1" dirty="0" smtClean="0">
                <a:solidFill>
                  <a:srgbClr val="000000"/>
                </a:solidFill>
                <a:latin typeface="Arial"/>
              </a:rPr>
              <a:t>17.11.2023г. - продление срока признания аккредитационного центра на 5 лет (Протокол заседания Республиканского аккредитационного центра №3 </a:t>
            </a:r>
            <a:r>
              <a:rPr lang="kk-KZ" sz="1600" spc="-1" dirty="0">
                <a:solidFill>
                  <a:srgbClr val="000000"/>
                </a:solidFill>
                <a:latin typeface="Arial"/>
              </a:rPr>
              <a:t>от 17.11.2023 г</a:t>
            </a:r>
            <a:r>
              <a:rPr lang="kk-KZ" sz="1600" spc="-1" dirty="0" smtClean="0">
                <a:solidFill>
                  <a:srgbClr val="000000"/>
                </a:solidFill>
                <a:latin typeface="Arial"/>
              </a:rPr>
              <a:t>.)</a:t>
            </a:r>
          </a:p>
          <a:p>
            <a:pPr algn="just">
              <a:lnSpc>
                <a:spcPct val="107000"/>
              </a:lnSpc>
            </a:pPr>
            <a:r>
              <a:rPr lang="ru-RU" sz="1600" spc="-1" dirty="0" smtClean="0">
                <a:latin typeface="Arial"/>
              </a:rPr>
              <a:t>В реестре </a:t>
            </a:r>
            <a:r>
              <a:rPr lang="ru-RU" sz="1600" spc="-1" dirty="0" err="1" smtClean="0">
                <a:latin typeface="Arial"/>
              </a:rPr>
              <a:t>аккредитационных</a:t>
            </a:r>
            <a:r>
              <a:rPr lang="ru-RU" sz="1600" spc="-1" dirty="0" smtClean="0">
                <a:latin typeface="Arial"/>
              </a:rPr>
              <a:t> органов </a:t>
            </a:r>
            <a:r>
              <a:rPr lang="ru-RU" sz="1600" spc="-1" dirty="0">
                <a:latin typeface="Arial"/>
              </a:rPr>
              <a:t>в сфере среднего, технического и профессионального, </a:t>
            </a:r>
            <a:r>
              <a:rPr lang="ru-RU" sz="1600" spc="-1" dirty="0" err="1">
                <a:latin typeface="Arial"/>
              </a:rPr>
              <a:t>послесреднего</a:t>
            </a:r>
            <a:r>
              <a:rPr lang="ru-RU" sz="1600" spc="-1" dirty="0">
                <a:latin typeface="Arial"/>
              </a:rPr>
              <a:t> </a:t>
            </a:r>
            <a:r>
              <a:rPr lang="ru-RU" sz="1600" spc="-1" dirty="0" smtClean="0">
                <a:latin typeface="Arial"/>
              </a:rPr>
              <a:t>образования (Приказ № 5 от 04.03.2024г.)</a:t>
            </a:r>
            <a:endParaRPr lang="ru-RU" sz="1600" spc="-1" dirty="0">
              <a:latin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0658" y="1247291"/>
            <a:ext cx="8986848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249" y="3068960"/>
            <a:ext cx="8986848" cy="16452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3124" y="4894695"/>
            <a:ext cx="898684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1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/>
          <p:cNvPicPr/>
          <p:nvPr/>
        </p:nvPicPr>
        <p:blipFill>
          <a:blip r:embed="rId2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3" name="CustomShape 15"/>
          <p:cNvSpPr/>
          <p:nvPr/>
        </p:nvSpPr>
        <p:spPr>
          <a:xfrm>
            <a:off x="1142213" y="427322"/>
            <a:ext cx="213583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НУ «Независимый Казахстанский центр аккредитации»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2080895" y="1340770"/>
            <a:ext cx="3978442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Членство в международной системе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обеспечения качества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8" name="Рисунок 3"/>
          <p:cNvPicPr/>
          <p:nvPr/>
        </p:nvPicPr>
        <p:blipFill>
          <a:blip r:embed="rId3"/>
          <a:stretch/>
        </p:blipFill>
        <p:spPr>
          <a:xfrm>
            <a:off x="277290" y="2617200"/>
            <a:ext cx="2201940" cy="38358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9" name="Рисунок 5"/>
          <p:cNvPicPr/>
          <p:nvPr/>
        </p:nvPicPr>
        <p:blipFill>
          <a:blip r:embed="rId4"/>
          <a:stretch/>
        </p:blipFill>
        <p:spPr>
          <a:xfrm>
            <a:off x="2690707" y="2619360"/>
            <a:ext cx="3376328" cy="29379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0" name="Рисунок 2"/>
          <p:cNvPicPr/>
          <p:nvPr/>
        </p:nvPicPr>
        <p:blipFill>
          <a:blip r:embed="rId5"/>
          <a:stretch/>
        </p:blipFill>
        <p:spPr>
          <a:xfrm>
            <a:off x="6215813" y="576000"/>
            <a:ext cx="3446235" cy="2974680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1"/>
          <p:cNvPicPr/>
          <p:nvPr/>
        </p:nvPicPr>
        <p:blipFill>
          <a:blip r:embed="rId6"/>
          <a:stretch/>
        </p:blipFill>
        <p:spPr>
          <a:xfrm>
            <a:off x="6222645" y="3550680"/>
            <a:ext cx="3446235" cy="2902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67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/>
          <p:cNvPicPr/>
          <p:nvPr/>
        </p:nvPicPr>
        <p:blipFill>
          <a:blip r:embed="rId2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3" name="CustomShape 15"/>
          <p:cNvSpPr/>
          <p:nvPr/>
        </p:nvSpPr>
        <p:spPr>
          <a:xfrm>
            <a:off x="1142213" y="427322"/>
            <a:ext cx="213583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НУ «Независимый Казахстанский центр аккредитации»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4236" y="1412776"/>
            <a:ext cx="6080639" cy="646331"/>
          </a:xfrm>
          <a:prstGeom prst="rect">
            <a:avLst/>
          </a:prstGeom>
          <a:ln w="19050">
            <a:solidFill>
              <a:srgbClr val="7030A0"/>
            </a:solidFill>
            <a:prstDash val="solid"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внешней оценки организаций образования,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2759" y="4266198"/>
            <a:ext cx="2185406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внешняя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8385" y="4256524"/>
            <a:ext cx="2953414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образовательная программа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1799" y="3054220"/>
            <a:ext cx="2440476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Казахстанский эксперт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9672" y="3054220"/>
            <a:ext cx="2457334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Зарубежный эксперт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0759" y="3054220"/>
            <a:ext cx="1611851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35268" y="3054220"/>
            <a:ext cx="1638182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5313223" y="2623171"/>
            <a:ext cx="0" cy="1478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322473" y="2780928"/>
            <a:ext cx="64311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трелка вправо 64"/>
          <p:cNvSpPr/>
          <p:nvPr/>
        </p:nvSpPr>
        <p:spPr>
          <a:xfrm>
            <a:off x="3501798" y="4579689"/>
            <a:ext cx="288559" cy="838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10800000" flipV="1">
            <a:off x="2432720" y="5157167"/>
            <a:ext cx="6533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потенциала экспертов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743029" y="3724414"/>
            <a:ext cx="2324867" cy="369332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НКЦА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27175" y="5723715"/>
            <a:ext cx="2466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 семинары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793363" y="5734838"/>
            <a:ext cx="2857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жегодное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квалификации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432721" y="5157170"/>
            <a:ext cx="5874299" cy="369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00919" y="5735643"/>
            <a:ext cx="2489537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785733" y="5734838"/>
            <a:ext cx="2963369" cy="635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307020" y="5731778"/>
            <a:ext cx="1352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368816" y="5744380"/>
            <a:ext cx="1290434" cy="6558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1640632" y="5537624"/>
            <a:ext cx="1303780" cy="18609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4376936" y="5537624"/>
            <a:ext cx="0" cy="2067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75" idx="0"/>
          </p:cNvCxnSpPr>
          <p:nvPr/>
        </p:nvCxnSpPr>
        <p:spPr>
          <a:xfrm flipH="1" flipV="1">
            <a:off x="8205714" y="5558288"/>
            <a:ext cx="808319" cy="18609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369370" y="4266198"/>
            <a:ext cx="1937649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региональных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35233" y="5753919"/>
            <a:ext cx="2471786" cy="6256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942275" y="5744380"/>
            <a:ext cx="23647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международного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7046591" y="5526500"/>
            <a:ext cx="0" cy="2067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501799" y="2276872"/>
            <a:ext cx="3622848" cy="369332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экспертная группа НКЦА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336737" y="2780928"/>
            <a:ext cx="0" cy="273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808984" y="2780928"/>
            <a:ext cx="0" cy="273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815855" y="2780928"/>
            <a:ext cx="0" cy="273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753657" y="2771031"/>
            <a:ext cx="0" cy="273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909129" y="4093746"/>
            <a:ext cx="1833900" cy="16277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2" idx="0"/>
          </p:cNvCxnSpPr>
          <p:nvPr/>
        </p:nvCxnSpPr>
        <p:spPr>
          <a:xfrm flipH="1" flipV="1">
            <a:off x="6067896" y="4093746"/>
            <a:ext cx="1270299" cy="1724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3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/>
          <p:cNvPicPr/>
          <p:nvPr/>
        </p:nvPicPr>
        <p:blipFill>
          <a:blip r:embed="rId2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3" name="CustomShape 15"/>
          <p:cNvSpPr/>
          <p:nvPr/>
        </p:nvSpPr>
        <p:spPr>
          <a:xfrm>
            <a:off x="1142213" y="427322"/>
            <a:ext cx="213583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НУ «Независимый Казахстанский центр аккредитации»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8260" y="1628801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Arial"/>
                <a:ea typeface="DejaVu Sans"/>
              </a:rPr>
              <a:t>Аккредитованные организации образования </a:t>
            </a:r>
            <a:endParaRPr lang="ru-RU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Arial"/>
                <a:ea typeface="DejaVu Sans"/>
              </a:rPr>
              <a:t>и образовательные программы </a:t>
            </a:r>
            <a:endParaRPr lang="ru-RU" spc="-1" dirty="0">
              <a:latin typeface="Arial"/>
            </a:endParaRPr>
          </a:p>
        </p:txBody>
      </p:sp>
      <p:graphicFrame>
        <p:nvGraphicFramePr>
          <p:cNvPr id="10" name="Table 3"/>
          <p:cNvGraphicFramePr/>
          <p:nvPr>
            <p:extLst>
              <p:ext uri="{D42A27DB-BD31-4B8C-83A1-F6EECF244321}">
                <p14:modId xmlns:p14="http://schemas.microsoft.com/office/powerpoint/2010/main" val="1559787708"/>
              </p:ext>
            </p:extLst>
          </p:nvPr>
        </p:nvGraphicFramePr>
        <p:xfrm>
          <a:off x="482917" y="2760480"/>
          <a:ext cx="9222611" cy="2612160"/>
        </p:xfrm>
        <a:graphic>
          <a:graphicData uri="http://schemas.openxmlformats.org/drawingml/2006/table">
            <a:tbl>
              <a:tblPr/>
              <a:tblGrid>
                <a:gridCol w="3245947"/>
                <a:gridCol w="1092121"/>
                <a:gridCol w="2148239"/>
                <a:gridCol w="2736304"/>
              </a:tblGrid>
              <a:tr h="83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Аккредитация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ОВПО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Организации </a:t>
                      </a:r>
                      <a:r>
                        <a:rPr lang="ru-RU" sz="2400" b="1" strike="noStrike" spc="-1" dirty="0" err="1" smtClean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ТиППО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300" b="1" strike="noStrike" spc="-1" dirty="0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Организации дополнительного образования</a:t>
                      </a:r>
                      <a:endParaRPr lang="ru-RU" sz="23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53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Институциональная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ru-RU" sz="26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293</a:t>
                      </a:r>
                      <a:endParaRPr lang="ru-RU" sz="26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ru-RU" sz="26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93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Специализированная (программная)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204</a:t>
                      </a:r>
                      <a:endParaRPr lang="ru-RU" sz="26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1151</a:t>
                      </a:r>
                      <a:endParaRPr lang="ru-RU" sz="26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2600" b="0" strike="noStrike" spc="-1" dirty="0">
                        <a:latin typeface="Arial"/>
                      </a:endParaRPr>
                    </a:p>
                  </a:txBody>
                  <a:tcPr marL="74295" marR="74295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/>
          <p:cNvPicPr/>
          <p:nvPr/>
        </p:nvPicPr>
        <p:blipFill>
          <a:blip r:embed="rId2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3" name="CustomShape 15"/>
          <p:cNvSpPr/>
          <p:nvPr/>
        </p:nvSpPr>
        <p:spPr>
          <a:xfrm>
            <a:off x="1142213" y="427322"/>
            <a:ext cx="213583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НУ «Независимый Казахстанский центр аккредитации»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3582" y="3048029"/>
            <a:ext cx="213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1691" y="2924944"/>
            <a:ext cx="1855414" cy="1080120"/>
          </a:xfrm>
          <a:prstGeom prst="roundRect">
            <a:avLst>
              <a:gd name="adj" fmla="val 135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08088" y="2056485"/>
            <a:ext cx="2065639" cy="1323439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план развития Республики Казахстан до 2025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212" y="3861051"/>
            <a:ext cx="2055593" cy="25545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Главы государства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Касым-Жомарта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Токаева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Казахстана «Экономический курс Справедливого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от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83714" y="1948763"/>
            <a:ext cx="2066955" cy="156966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высшего образования и науки Республики Казахстан на 2023-2029 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83714" y="4293098"/>
            <a:ext cx="1891435" cy="156966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"Качественное образование "Образованная нация"</a:t>
            </a:r>
          </a:p>
        </p:txBody>
      </p:sp>
      <p:sp>
        <p:nvSpPr>
          <p:cNvPr id="10" name="Стрелка вниз 9"/>
          <p:cNvSpPr/>
          <p:nvPr/>
        </p:nvSpPr>
        <p:spPr>
          <a:xfrm rot="3567528">
            <a:off x="6309664" y="2226248"/>
            <a:ext cx="235516" cy="8863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808289">
            <a:off x="3585223" y="2260230"/>
            <a:ext cx="235516" cy="8863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3888418">
            <a:off x="3617625" y="3895095"/>
            <a:ext cx="235516" cy="8863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7643498">
            <a:off x="6309664" y="3916060"/>
            <a:ext cx="235516" cy="8863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3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/>
          <p:cNvPicPr/>
          <p:nvPr/>
        </p:nvPicPr>
        <p:blipFill>
          <a:blip r:embed="rId3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3" name="CustomShape 15"/>
          <p:cNvSpPr/>
          <p:nvPr/>
        </p:nvSpPr>
        <p:spPr>
          <a:xfrm>
            <a:off x="1142213" y="427322"/>
            <a:ext cx="213583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НУ «Независимый Казахстанский центр аккредитации»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6737" y="1337552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обеспечение качества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ОВПО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2721" y="1248804"/>
            <a:ext cx="5328592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7017" y="2436926"/>
            <a:ext cx="4530867" cy="3710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4608" y="1869318"/>
            <a:ext cx="2482860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7906" y="195287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5170" y="2436926"/>
            <a:ext cx="43204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Стандарты </a:t>
            </a:r>
            <a:r>
              <a:rPr lang="ru-RU" sz="1400" dirty="0"/>
              <a:t>внутреннего обеспечения качества </a:t>
            </a:r>
            <a:r>
              <a:rPr lang="ru-RU" sz="1400" dirty="0" smtClean="0"/>
              <a:t>ОВПО не </a:t>
            </a:r>
            <a:r>
              <a:rPr lang="ru-RU" sz="1400" dirty="0"/>
              <a:t>всегда содержат свои собственные требования и </a:t>
            </a:r>
            <a:r>
              <a:rPr lang="ru-RU" sz="1400" dirty="0" smtClean="0"/>
              <a:t>критерии и включают лишь общие требования "Руководства </a:t>
            </a:r>
            <a:r>
              <a:rPr lang="ru-RU" sz="1400" dirty="0"/>
              <a:t>по обеспечению </a:t>
            </a:r>
            <a:r>
              <a:rPr lang="ru-RU" sz="1400" dirty="0" smtClean="0"/>
              <a:t>качества".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Не проводится опрос всех студентов по уровню удовлетворенности  и качества предоставляемых образовательных услуг ОВПО.</a:t>
            </a:r>
          </a:p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«</a:t>
            </a:r>
            <a:r>
              <a:rPr lang="ru-RU" sz="1400" dirty="0"/>
              <a:t>Старение» остепененных педагогических кадров</a:t>
            </a:r>
            <a:r>
              <a:rPr lang="ru-RU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smtClean="0"/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Не полный охват инклюзивным образованием</a:t>
            </a:r>
            <a:endParaRPr lang="ru-RU" sz="14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243754" y="2470090"/>
            <a:ext cx="43204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При разработке ОВПО стандартов внутреннего обеспечения качества включить стандарты и критерии оценки, учитывающие особенности организации образования, особенности каждой ОП, зарубежный опыт</a:t>
            </a:r>
            <a:r>
              <a:rPr lang="ru-RU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Руководству ОВПО обеспечить участие всех студентов в анкетировании, проведении бесед и других мероприятий по вопросам качества предоставляемых образовательных услуг.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Создать более  мотивирующие условия для </a:t>
            </a:r>
            <a:r>
              <a:rPr lang="ru-RU" sz="1400" dirty="0"/>
              <a:t>привлечению молодых преподавателей к </a:t>
            </a:r>
            <a:r>
              <a:rPr lang="ru-RU" sz="1400" dirty="0" smtClean="0"/>
              <a:t>научной деятельности, </a:t>
            </a:r>
            <a:r>
              <a:rPr lang="ru-RU" sz="1400" dirty="0"/>
              <a:t>получения ученой </a:t>
            </a:r>
            <a:r>
              <a:rPr lang="ru-RU" sz="1400" dirty="0" smtClean="0"/>
              <a:t>степени</a:t>
            </a:r>
            <a:r>
              <a:rPr lang="ru-RU" sz="1400" dirty="0"/>
              <a:t> </a:t>
            </a:r>
            <a:r>
              <a:rPr lang="ru-RU" sz="1400" dirty="0" smtClean="0"/>
              <a:t>(повышение доплат, различные привилегии и т.д.)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Активизировать разработку ОП для обучения лиц с ограниченными возможностями.</a:t>
            </a:r>
          </a:p>
          <a:p>
            <a:endParaRPr lang="ru-RU" sz="1400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387" y="2436926"/>
            <a:ext cx="4530867" cy="3710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33120" y="1869318"/>
            <a:ext cx="2482860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6418" y="195287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0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/>
          <p:cNvPicPr/>
          <p:nvPr/>
        </p:nvPicPr>
        <p:blipFill>
          <a:blip r:embed="rId3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3" name="CustomShape 15"/>
          <p:cNvSpPr/>
          <p:nvPr/>
        </p:nvSpPr>
        <p:spPr>
          <a:xfrm>
            <a:off x="1142213" y="427322"/>
            <a:ext cx="213583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НУ «Независимый Казахстанский центр аккредитации»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3400" y="1198729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обеспечение качества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ОВПО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7677" y="1094248"/>
            <a:ext cx="5328592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04898" y="2276872"/>
            <a:ext cx="4530867" cy="39261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1494" y="2332637"/>
            <a:ext cx="43204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Слабая </a:t>
            </a:r>
            <a:r>
              <a:rPr lang="ru-RU" sz="1400" dirty="0" err="1"/>
              <a:t>профориентационная</a:t>
            </a:r>
            <a:r>
              <a:rPr lang="ru-RU" sz="1400" dirty="0"/>
              <a:t> работа по отдельным ОП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Недостаточно активная академическая мобильность студентов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Процедуры оценивания охватывают в основном традиционные формы обучения, не ориентированы на оценку неформального обучения.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Слабое </a:t>
            </a:r>
            <a:r>
              <a:rPr lang="ru-RU" sz="1400" dirty="0"/>
              <a:t>участие студентов в научных проектах.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43330" y="2332636"/>
            <a:ext cx="43204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В целях популяризации специальностей, квалификаций, увеличения числа студентов и магистрантов </a:t>
            </a:r>
            <a:r>
              <a:rPr lang="ru-RU" sz="1400" dirty="0" smtClean="0"/>
              <a:t>усилить </a:t>
            </a:r>
            <a:r>
              <a:rPr lang="ru-RU" sz="1400" dirty="0" err="1"/>
              <a:t>профориентационную</a:t>
            </a:r>
            <a:r>
              <a:rPr lang="ru-RU" sz="1400" dirty="0"/>
              <a:t> деятельность по подготовке кадров по различным ОП.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Активизировать привлечение студентов к обучению по программе академической мобильности как внутри Казахстана, так и за рубежом.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В образовательном процессе предусмотреть </a:t>
            </a:r>
            <a:r>
              <a:rPr lang="ru-RU" sz="1400" dirty="0"/>
              <a:t>признание результатов обучения неформального образования, в том числе </a:t>
            </a:r>
            <a:r>
              <a:rPr lang="ru-RU" sz="1400" dirty="0" err="1" smtClean="0"/>
              <a:t>микроквалификаций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Обеспечить </a:t>
            </a:r>
            <a:r>
              <a:rPr lang="ru-RU" sz="1400" dirty="0"/>
              <a:t>эффективное взаимодействие преподавателей и студентов в области обучения и научных исследований, направленных на </a:t>
            </a:r>
            <a:r>
              <a:rPr lang="ru-RU" sz="1400" dirty="0" smtClean="0"/>
              <a:t>поддержку </a:t>
            </a:r>
            <a:r>
              <a:rPr lang="ru-RU" sz="1400" dirty="0"/>
              <a:t>индивидуальных достижений студентов.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106" y="2276872"/>
            <a:ext cx="4530867" cy="39261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4608" y="1700041"/>
            <a:ext cx="2482860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5128" y="1700286"/>
            <a:ext cx="2482860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77906" y="1783593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4177" y="1783593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5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/>
          <p:cNvPicPr/>
          <p:nvPr/>
        </p:nvPicPr>
        <p:blipFill>
          <a:blip r:embed="rId3"/>
          <a:stretch/>
        </p:blipFill>
        <p:spPr>
          <a:xfrm>
            <a:off x="418275" y="434520"/>
            <a:ext cx="666315" cy="802080"/>
          </a:xfrm>
          <a:prstGeom prst="rect">
            <a:avLst/>
          </a:prstGeom>
          <a:ln>
            <a:noFill/>
          </a:ln>
        </p:spPr>
      </p:pic>
      <p:sp>
        <p:nvSpPr>
          <p:cNvPr id="3" name="CustomShape 15"/>
          <p:cNvSpPr/>
          <p:nvPr/>
        </p:nvSpPr>
        <p:spPr>
          <a:xfrm>
            <a:off x="1142213" y="427322"/>
            <a:ext cx="213583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НУ «Независимый Казахстанский центр аккредитации»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3054" y="1157205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обеспечение качества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ОВПО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9038" y="1073653"/>
            <a:ext cx="5328592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6526" y="2277641"/>
            <a:ext cx="4530867" cy="39261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9148" y="2644924"/>
            <a:ext cx="43204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Низкая публикационная активность ППС в высокорейтинговых изданиях.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Не информированность ППС  об изменениях </a:t>
            </a:r>
            <a:r>
              <a:rPr lang="ru-RU" sz="1400" dirty="0"/>
              <a:t>в НПА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65642" y="2636912"/>
            <a:ext cx="43204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ОВПО содействовать участию ППС в учебно-методических и научно-исследовательских мероприятиях республиканского и международного характера, публикации работ в </a:t>
            </a:r>
            <a:r>
              <a:rPr lang="ru-RU" sz="1400" dirty="0" smtClean="0"/>
              <a:t>изданиях в целях трансляции опыта, творческого развития сотрудников, повышения престижа ОВПО.</a:t>
            </a:r>
            <a:endParaRPr lang="ru-RU" sz="1400" dirty="0"/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Руководству ОВПО </a:t>
            </a:r>
            <a:r>
              <a:rPr lang="ru-RU" sz="1400" dirty="0" smtClean="0"/>
              <a:t>обеспечить проведение на регулярной основе мероприятий </a:t>
            </a:r>
            <a:r>
              <a:rPr lang="ru-RU" sz="1400" dirty="0"/>
              <a:t>по </a:t>
            </a:r>
            <a:r>
              <a:rPr lang="ru-RU" sz="1400" dirty="0" smtClean="0"/>
              <a:t>ознакомлению и анализу </a:t>
            </a:r>
            <a:r>
              <a:rPr lang="ru-RU" sz="1400" dirty="0"/>
              <a:t>актуализированных НПА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8275" y="2276872"/>
            <a:ext cx="4530867" cy="39261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4608" y="1700041"/>
            <a:ext cx="2482860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61112" y="1700286"/>
            <a:ext cx="2482860" cy="50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77906" y="1783593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91218" y="1798739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81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C8285493E72F4EB01352363875C973" ma:contentTypeVersion="18" ma:contentTypeDescription="Создание документа." ma:contentTypeScope="" ma:versionID="1dcb6d14ca8cecb6ac12b15ea1635279">
  <xsd:schema xmlns:xsd="http://www.w3.org/2001/XMLSchema" xmlns:xs="http://www.w3.org/2001/XMLSchema" xmlns:p="http://schemas.microsoft.com/office/2006/metadata/properties" xmlns:ns2="29a6dfec-02c1-49a5-a003-438a14a503cc" xmlns:ns3="c1a29a4c-f866-41ee-a94d-bd7e69f4f3dd" targetNamespace="http://schemas.microsoft.com/office/2006/metadata/properties" ma:root="true" ma:fieldsID="17b568688ed0399588a255793ef8ac92" ns2:_="" ns3:_="">
    <xsd:import namespace="29a6dfec-02c1-49a5-a003-438a14a503cc"/>
    <xsd:import namespace="c1a29a4c-f866-41ee-a94d-bd7e69f4f3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6dfec-02c1-49a5-a003-438a14a50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9f5e9ec2-0d98-4d37-bbee-5723fa4fee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29a4c-f866-41ee-a94d-bd7e69f4f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9aebac-e99e-40a1-a52f-38fc49c50b93}" ma:internalName="TaxCatchAll" ma:showField="CatchAllData" ma:web="c1a29a4c-f866-41ee-a94d-bd7e69f4f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5FAF51-1D35-4ADE-A5CC-BCCC4CA3CBF9}"/>
</file>

<file path=customXml/itemProps2.xml><?xml version="1.0" encoding="utf-8"?>
<ds:datastoreItem xmlns:ds="http://schemas.openxmlformats.org/officeDocument/2006/customXml" ds:itemID="{2EF00652-3E79-4AA3-87CF-F3D51B860952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3985</TotalTime>
  <Words>695</Words>
  <Application>Microsoft Office PowerPoint</Application>
  <PresentationFormat>Лист A4 (210x297 мм)</PresentationFormat>
  <Paragraphs>111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Волна</vt:lpstr>
      <vt:lpstr>1_Волна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Админ</dc:creator>
  <dc:description/>
  <cp:lastModifiedBy>Гульвира</cp:lastModifiedBy>
  <cp:revision>229</cp:revision>
  <cp:lastPrinted>2023-12-07T09:41:31Z</cp:lastPrinted>
  <dcterms:created xsi:type="dcterms:W3CDTF">2023-08-23T10:51:53Z</dcterms:created>
  <dcterms:modified xsi:type="dcterms:W3CDTF">2024-03-28T10:53:35Z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