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90" r:id="rId3"/>
    <p:sldId id="298" r:id="rId4"/>
    <p:sldId id="293" r:id="rId5"/>
    <p:sldId id="297" r:id="rId6"/>
    <p:sldId id="256" r:id="rId7"/>
    <p:sldId id="302" r:id="rId8"/>
    <p:sldId id="257" r:id="rId9"/>
    <p:sldId id="301" r:id="rId10"/>
    <p:sldId id="258" r:id="rId11"/>
    <p:sldId id="303" r:id="rId12"/>
    <p:sldId id="299" r:id="rId13"/>
    <p:sldId id="300" r:id="rId14"/>
    <p:sldId id="304" r:id="rId15"/>
    <p:sldId id="262" r:id="rId16"/>
    <p:sldId id="260" r:id="rId17"/>
    <p:sldId id="294"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00"/>
    <p:restoredTop sz="94679"/>
  </p:normalViewPr>
  <p:slideViewPr>
    <p:cSldViewPr snapToGrid="0">
      <p:cViewPr varScale="1">
        <p:scale>
          <a:sx n="102" d="100"/>
          <a:sy n="102" d="100"/>
        </p:scale>
        <p:origin x="14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DDE14-EA07-4FD8-B54C-B0A325C75ACD}" type="datetimeFigureOut">
              <a:rPr lang="ru-RU" smtClean="0"/>
              <a:t>04.11.2022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8E82-8600-442F-9238-1F85B5E90378}" type="slidenum">
              <a:rPr lang="ru-RU" smtClean="0"/>
              <a:t>‹#›</a:t>
            </a:fld>
            <a:endParaRPr lang="ru-RU"/>
          </a:p>
        </p:txBody>
      </p:sp>
    </p:spTree>
    <p:extLst>
      <p:ext uri="{BB962C8B-B14F-4D97-AF65-F5344CB8AC3E}">
        <p14:creationId xmlns:p14="http://schemas.microsoft.com/office/powerpoint/2010/main" val="253243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34515F3-F994-44F1-A3D0-9C16DEE69C16}" type="slidenum">
              <a:rPr lang="en-US" smtClean="0"/>
              <a:t>1</a:t>
            </a:fld>
            <a:endParaRPr lang="en-US"/>
          </a:p>
        </p:txBody>
      </p:sp>
    </p:spTree>
    <p:extLst>
      <p:ext uri="{BB962C8B-B14F-4D97-AF65-F5344CB8AC3E}">
        <p14:creationId xmlns:p14="http://schemas.microsoft.com/office/powerpoint/2010/main" val="4561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16</a:t>
            </a:fld>
            <a:endParaRPr lang="ru-RU"/>
          </a:p>
        </p:txBody>
      </p:sp>
    </p:spTree>
    <p:extLst>
      <p:ext uri="{BB962C8B-B14F-4D97-AF65-F5344CB8AC3E}">
        <p14:creationId xmlns:p14="http://schemas.microsoft.com/office/powerpoint/2010/main" val="426127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17</a:t>
            </a:fld>
            <a:endParaRPr lang="ru-RU"/>
          </a:p>
        </p:txBody>
      </p:sp>
    </p:spTree>
    <p:extLst>
      <p:ext uri="{BB962C8B-B14F-4D97-AF65-F5344CB8AC3E}">
        <p14:creationId xmlns:p14="http://schemas.microsoft.com/office/powerpoint/2010/main" val="267757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413155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314421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71114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2842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7412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7888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CD9DA9B-C5F3-44A7-B94C-EF88F2DDCA88}" type="datetimeFigureOut">
              <a:rPr lang="ru-RU" smtClean="0"/>
              <a:t>04.11.2022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2022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CD9DA9B-C5F3-44A7-B94C-EF88F2DDCA88}" type="datetimeFigureOut">
              <a:rPr lang="ru-RU" smtClean="0"/>
              <a:t>04.11.2022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003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CD9DA9B-C5F3-44A7-B94C-EF88F2DDCA88}" type="datetimeFigureOut">
              <a:rPr lang="ru-RU" smtClean="0"/>
              <a:t>04.11.2022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42385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D9DA9B-C5F3-44A7-B94C-EF88F2DDCA88}" type="datetimeFigureOut">
              <a:rPr lang="ru-RU" smtClean="0"/>
              <a:t>04.11.2022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056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04.11.2022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2570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04.11.2022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83739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9DA9B-C5F3-44A7-B94C-EF88F2DDCA88}" type="datetimeFigureOut">
              <a:rPr lang="ru-RU" smtClean="0"/>
              <a:t>04.11.2022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8308D-EA1C-4B70-A102-EB85BD44C8B9}" type="slidenum">
              <a:rPr lang="ru-RU" smtClean="0"/>
              <a:t>‹#›</a:t>
            </a:fld>
            <a:endParaRPr lang="ru-RU"/>
          </a:p>
        </p:txBody>
      </p:sp>
    </p:spTree>
    <p:extLst>
      <p:ext uri="{BB962C8B-B14F-4D97-AF65-F5344CB8AC3E}">
        <p14:creationId xmlns:p14="http://schemas.microsoft.com/office/powerpoint/2010/main" val="159452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53" y="1102048"/>
            <a:ext cx="11218528" cy="6016033"/>
          </a:xfrm>
          <a:prstGeom prst="rect">
            <a:avLst/>
          </a:prstGeom>
        </p:spPr>
      </p:pic>
      <p:sp>
        <p:nvSpPr>
          <p:cNvPr id="14" name="Скругленный прямоугольник 13"/>
          <p:cNvSpPr/>
          <p:nvPr/>
        </p:nvSpPr>
        <p:spPr>
          <a:xfrm>
            <a:off x="1241659" y="5046063"/>
            <a:ext cx="9066293" cy="1670526"/>
          </a:xfrm>
          <a:prstGeom prst="roundRect">
            <a:avLst/>
          </a:prstGeom>
          <a:solidFill>
            <a:schemeClr val="accent3">
              <a:lumMod val="20000"/>
              <a:lumOff val="80000"/>
              <a:alpha val="50000"/>
            </a:schemeClr>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рямоугольник 20"/>
          <p:cNvSpPr/>
          <p:nvPr/>
        </p:nvSpPr>
        <p:spPr>
          <a:xfrm>
            <a:off x="10058400" y="0"/>
            <a:ext cx="2133600" cy="6858000"/>
          </a:xfrm>
          <a:prstGeom prst="rect">
            <a:avLst/>
          </a:prstGeom>
          <a:solidFill>
            <a:srgbClr val="008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2036563"/>
            <a:ext cx="9360000" cy="45719"/>
          </a:xfrm>
          <a:prstGeom prst="rect">
            <a:avLst/>
          </a:prstGeom>
        </p:spPr>
      </p:pic>
      <p:sp>
        <p:nvSpPr>
          <p:cNvPr id="12" name="TextBox 11"/>
          <p:cNvSpPr txBox="1"/>
          <p:nvPr/>
        </p:nvSpPr>
        <p:spPr>
          <a:xfrm>
            <a:off x="907540" y="2205219"/>
            <a:ext cx="8816741" cy="193899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Development of the Central Asian Higher Education Area</a:t>
            </a:r>
          </a:p>
          <a:p>
            <a:pPr algn="ctr"/>
            <a:r>
              <a:rPr lang="en-US" sz="2400" b="1" dirty="0">
                <a:latin typeface="Arial" panose="020B0604020202020204" pitchFamily="34" charset="0"/>
                <a:cs typeface="Arial" panose="020B0604020202020204" pitchFamily="34" charset="0"/>
              </a:rPr>
              <a:t> based on the principles of the Bologna Process</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ru-RU" sz="2400" dirty="0">
              <a:latin typeface="Arial" panose="020B0604020202020204" pitchFamily="34" charset="0"/>
              <a:cs typeface="Arial" panose="020B0604020202020204" pitchFamily="34" charset="0"/>
            </a:endParaRPr>
          </a:p>
        </p:txBody>
      </p:sp>
      <p:sp>
        <p:nvSpPr>
          <p:cNvPr id="3" name="TextBox 2"/>
          <p:cNvSpPr txBox="1"/>
          <p:nvPr/>
        </p:nvSpPr>
        <p:spPr>
          <a:xfrm>
            <a:off x="2682704" y="5419661"/>
            <a:ext cx="6770248" cy="1200329"/>
          </a:xfrm>
          <a:prstGeom prst="rect">
            <a:avLst/>
          </a:prstGeom>
          <a:noFill/>
        </p:spPr>
        <p:txBody>
          <a:bodyPr wrap="square" rtlCol="0">
            <a:spAutoFit/>
          </a:bodyPr>
          <a:lstStyle/>
          <a:p>
            <a:pPr algn="ctr"/>
            <a:r>
              <a:rPr lang="en-US" b="1" dirty="0">
                <a:solidFill>
                  <a:srgbClr val="434042"/>
                </a:solidFill>
                <a:latin typeface="Arial" panose="020B0604020202020204" pitchFamily="34" charset="0"/>
                <a:cs typeface="Arial" panose="020B0604020202020204" pitchFamily="34" charset="0"/>
              </a:rPr>
              <a:t>K.A. </a:t>
            </a:r>
            <a:r>
              <a:rPr lang="en-US" b="1" dirty="0" err="1">
                <a:solidFill>
                  <a:srgbClr val="434042"/>
                </a:solidFill>
                <a:latin typeface="Arial" panose="020B0604020202020204" pitchFamily="34" charset="0"/>
                <a:cs typeface="Arial" panose="020B0604020202020204" pitchFamily="34" charset="0"/>
              </a:rPr>
              <a:t>Yergaliyev</a:t>
            </a:r>
            <a:endParaRPr lang="en-US" b="1" dirty="0">
              <a:solidFill>
                <a:srgbClr val="434042"/>
              </a:solidFill>
              <a:latin typeface="Arial" panose="020B0604020202020204" pitchFamily="34" charset="0"/>
              <a:cs typeface="Arial" panose="020B0604020202020204" pitchFamily="34" charset="0"/>
            </a:endParaRPr>
          </a:p>
          <a:p>
            <a:pPr algn="ctr"/>
            <a:r>
              <a:rPr lang="en-US" b="1" dirty="0">
                <a:solidFill>
                  <a:srgbClr val="434042"/>
                </a:solidFill>
                <a:latin typeface="Arial" panose="020B0604020202020204" pitchFamily="34" charset="0"/>
                <a:cs typeface="Arial" panose="020B0604020202020204" pitchFamily="34" charset="0"/>
              </a:rPr>
              <a:t>MD MPH Dr.PH</a:t>
            </a:r>
            <a:endParaRPr lang="ru-RU" b="1" dirty="0">
              <a:solidFill>
                <a:srgbClr val="434042"/>
              </a:solidFill>
              <a:latin typeface="Arial" panose="020B0604020202020204" pitchFamily="34" charset="0"/>
              <a:cs typeface="Arial" panose="020B0604020202020204" pitchFamily="34" charset="0"/>
            </a:endParaRPr>
          </a:p>
          <a:p>
            <a:pPr algn="ctr"/>
            <a:r>
              <a:rPr lang="en-US" dirty="0">
                <a:solidFill>
                  <a:srgbClr val="434042"/>
                </a:solidFill>
                <a:latin typeface="Arial" panose="020B0604020202020204" pitchFamily="34" charset="0"/>
                <a:cs typeface="Arial" panose="020B0604020202020204" pitchFamily="34" charset="0"/>
              </a:rPr>
              <a:t>Vice-minister of Science and Higher Education </a:t>
            </a:r>
          </a:p>
          <a:p>
            <a:pPr algn="ctr"/>
            <a:r>
              <a:rPr lang="en-US" dirty="0">
                <a:solidFill>
                  <a:srgbClr val="434042"/>
                </a:solidFill>
                <a:latin typeface="Arial" panose="020B0604020202020204" pitchFamily="34" charset="0"/>
                <a:cs typeface="Arial" panose="020B0604020202020204" pitchFamily="34" charset="0"/>
              </a:rPr>
              <a:t>of the Republic of Kazakhstan</a:t>
            </a:r>
            <a:endParaRPr lang="ru-RU" dirty="0">
              <a:solidFill>
                <a:srgbClr val="434042"/>
              </a:solidFill>
              <a:latin typeface="Arial" panose="020B0604020202020204" pitchFamily="34" charset="0"/>
              <a:cs typeface="Arial" panose="020B0604020202020204" pitchFamily="34" charset="0"/>
            </a:endParaRPr>
          </a:p>
        </p:txBody>
      </p:sp>
      <p:sp>
        <p:nvSpPr>
          <p:cNvPr id="26" name="Скругленный прямоугольник 25"/>
          <p:cNvSpPr/>
          <p:nvPr/>
        </p:nvSpPr>
        <p:spPr>
          <a:xfrm>
            <a:off x="1477181" y="5046063"/>
            <a:ext cx="229072" cy="1670526"/>
          </a:xfrm>
          <a:prstGeom prst="round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Рисунок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4543670"/>
            <a:ext cx="9360000" cy="45719"/>
          </a:xfrm>
          <a:prstGeom prst="rect">
            <a:avLst/>
          </a:prstGeom>
        </p:spPr>
      </p:pic>
    </p:spTree>
    <p:extLst>
      <p:ext uri="{BB962C8B-B14F-4D97-AF65-F5344CB8AC3E}">
        <p14:creationId xmlns:p14="http://schemas.microsoft.com/office/powerpoint/2010/main" val="376079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96" y="-18254"/>
            <a:ext cx="10016490" cy="1325563"/>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
            </a:r>
            <a:br>
              <a:rPr lang="en-US" sz="2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Central Asian University Rectors' Forum</a:t>
            </a:r>
            <a:endParaRPr lang="ru-RU" sz="1600" b="1"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97255" y="1551305"/>
            <a:ext cx="9799320" cy="5203825"/>
          </a:xfrm>
        </p:spPr>
        <p:txBody>
          <a:bodyPr>
            <a:normAutofit/>
          </a:bodyPr>
          <a:lstStyle/>
          <a:p>
            <a:pPr marL="0" indent="0">
              <a:buNone/>
            </a:pPr>
            <a:r>
              <a:rPr lang="en-US" sz="1800" b="1" dirty="0">
                <a:solidFill>
                  <a:schemeClr val="tx1">
                    <a:lumMod val="95000"/>
                    <a:lumOff val="5000"/>
                  </a:schemeClr>
                </a:solidFill>
                <a:latin typeface="Arial" panose="020B0604020202020204" pitchFamily="34" charset="0"/>
                <a:cs typeface="Arial" panose="020B0604020202020204" pitchFamily="34" charset="0"/>
              </a:rPr>
              <a:t>Memorandum on the Establishment of the Alliance of Central Asian Universities </a:t>
            </a:r>
            <a:r>
              <a:rPr lang="en-US" sz="1800" dirty="0">
                <a:solidFill>
                  <a:schemeClr val="tx1">
                    <a:lumMod val="95000"/>
                    <a:lumOff val="5000"/>
                  </a:schemeClr>
                </a:solidFill>
                <a:latin typeface="Arial" panose="020B0604020202020204" pitchFamily="34" charset="0"/>
                <a:cs typeface="Arial" panose="020B0604020202020204" pitchFamily="34" charset="0"/>
              </a:rPr>
              <a:t>was signed </a:t>
            </a:r>
          </a:p>
          <a:p>
            <a:endParaRPr lang="en-US"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The establishment of the Alliance contributes to </a:t>
            </a:r>
          </a:p>
          <a:p>
            <a:pPr algn="just"/>
            <a:r>
              <a:rPr lang="en-US" sz="1800" dirty="0">
                <a:latin typeface="Arial" panose="020B0604020202020204" pitchFamily="34" charset="0"/>
                <a:cs typeface="Arial" panose="020B0604020202020204" pitchFamily="34" charset="0"/>
              </a:rPr>
              <a:t>the partnership in the field of education and science, expansion of international educational and scientific cooperation of researchers and teachers between the universities of the Alliance in order to improve the quality, inclusiveness and competitiveness of higher education in Central Asia. </a:t>
            </a:r>
            <a:r>
              <a:rPr lang="ru-RU" sz="1800" b="1" dirty="0">
                <a:solidFill>
                  <a:schemeClr val="tx1">
                    <a:lumMod val="95000"/>
                    <a:lumOff val="5000"/>
                  </a:schemeClr>
                </a:solidFill>
                <a:latin typeface="Arial" panose="020B0604020202020204" pitchFamily="34" charset="0"/>
                <a:cs typeface="Arial" panose="020B0604020202020204" pitchFamily="34" charset="0"/>
              </a:rPr>
              <a:t> </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sz="1800" b="1" dirty="0">
                <a:solidFill>
                  <a:schemeClr val="tx1">
                    <a:lumMod val="95000"/>
                    <a:lumOff val="5000"/>
                  </a:schemeClr>
                </a:solidFill>
                <a:latin typeface="Arial" panose="020B0604020202020204" pitchFamily="34" charset="0"/>
                <a:cs typeface="Arial" panose="020B0604020202020204" pitchFamily="34" charset="0"/>
              </a:rPr>
              <a:t>38</a:t>
            </a:r>
            <a:r>
              <a:rPr lang="en-GB" sz="1800" dirty="0">
                <a:solidFill>
                  <a:schemeClr val="tx1">
                    <a:lumMod val="95000"/>
                    <a:lumOff val="5000"/>
                  </a:schemeClr>
                </a:solidFill>
                <a:latin typeface="Arial" panose="020B0604020202020204" pitchFamily="34" charset="0"/>
                <a:cs typeface="Arial" panose="020B0604020202020204" pitchFamily="34" charset="0"/>
              </a:rPr>
              <a:t> bilateral agreements between universities of Kazakhstan, Kyrgyzstan, Tajikistan and Uzbekistan were signed (</a:t>
            </a:r>
            <a:r>
              <a:rPr lang="en-GB" sz="1800" b="1" dirty="0">
                <a:solidFill>
                  <a:schemeClr val="tx1">
                    <a:lumMod val="95000"/>
                    <a:lumOff val="5000"/>
                  </a:schemeClr>
                </a:solidFill>
                <a:latin typeface="Arial" panose="020B0604020202020204" pitchFamily="34" charset="0"/>
                <a:cs typeface="Arial" panose="020B0604020202020204" pitchFamily="34" charset="0"/>
              </a:rPr>
              <a:t>13</a:t>
            </a:r>
            <a:r>
              <a:rPr lang="en-GB" sz="1800" dirty="0">
                <a:solidFill>
                  <a:schemeClr val="tx1">
                    <a:lumMod val="95000"/>
                    <a:lumOff val="5000"/>
                  </a:schemeClr>
                </a:solidFill>
                <a:latin typeface="Arial" panose="020B0604020202020204" pitchFamily="34" charset="0"/>
                <a:cs typeface="Arial" panose="020B0604020202020204" pitchFamily="34" charset="0"/>
              </a:rPr>
              <a:t> Kazakhstani universities, </a:t>
            </a:r>
            <a:r>
              <a:rPr lang="en-GB" sz="1800" b="1" dirty="0">
                <a:solidFill>
                  <a:schemeClr val="tx1">
                    <a:lumMod val="95000"/>
                    <a:lumOff val="5000"/>
                  </a:schemeClr>
                </a:solidFill>
                <a:latin typeface="Arial" panose="020B0604020202020204" pitchFamily="34" charset="0"/>
                <a:cs typeface="Arial" panose="020B0604020202020204" pitchFamily="34" charset="0"/>
              </a:rPr>
              <a:t>18</a:t>
            </a:r>
            <a:r>
              <a:rPr lang="en-GB" sz="1800" dirty="0">
                <a:solidFill>
                  <a:schemeClr val="tx1">
                    <a:lumMod val="95000"/>
                    <a:lumOff val="5000"/>
                  </a:schemeClr>
                </a:solidFill>
                <a:latin typeface="Arial" panose="020B0604020202020204" pitchFamily="34" charset="0"/>
                <a:cs typeface="Arial" panose="020B0604020202020204" pitchFamily="34" charset="0"/>
              </a:rPr>
              <a:t> partner universities). </a:t>
            </a:r>
          </a:p>
          <a:p>
            <a:pPr>
              <a:buFont typeface="Wingdings" panose="05000000000000000000" pitchFamily="2" charset="2"/>
              <a:buChar char="ü"/>
            </a:pPr>
            <a:r>
              <a:rPr lang="en-US" sz="1800" dirty="0">
                <a:solidFill>
                  <a:schemeClr val="tx1">
                    <a:lumMod val="95000"/>
                    <a:lumOff val="5000"/>
                  </a:schemeClr>
                </a:solidFill>
                <a:latin typeface="Arial" panose="020B0604020202020204" pitchFamily="34" charset="0"/>
                <a:cs typeface="Arial" panose="020B0604020202020204" pitchFamily="34" charset="0"/>
              </a:rPr>
              <a:t>Recommendations of Central Asian Rectors and the Work Plan of the Alliance of Central Asian Universities were adopted.</a:t>
            </a:r>
            <a:endParaRPr lang="ru-RU" sz="1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8287471" y="1140897"/>
            <a:ext cx="2505751" cy="338554"/>
          </a:xfrm>
          <a:prstGeom prst="rect">
            <a:avLst/>
          </a:prstGeom>
        </p:spPr>
        <p:txBody>
          <a:bodyPr wrap="none">
            <a:spAutoFit/>
          </a:bodyPr>
          <a:lstStyle/>
          <a:p>
            <a:r>
              <a:rPr lang="en-US" sz="1600" b="1" dirty="0">
                <a:solidFill>
                  <a:srgbClr val="0070C0"/>
                </a:solidFill>
                <a:latin typeface="Arial" panose="020B0604020202020204" pitchFamily="34" charset="0"/>
                <a:cs typeface="Arial" panose="020B0604020202020204" pitchFamily="34" charset="0"/>
              </a:rPr>
              <a:t>Almaty, 12-13 May, 2022</a:t>
            </a:r>
            <a:endParaRPr lang="ru-RU" sz="1600" dirty="0">
              <a:latin typeface="Arial" panose="020B0604020202020204" pitchFamily="34" charset="0"/>
              <a:cs typeface="Arial" panose="020B0604020202020204" pitchFamily="34" charset="0"/>
            </a:endParaRPr>
          </a:p>
        </p:txBody>
      </p:sp>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a:t>
            </a:r>
          </a:p>
        </p:txBody>
      </p:sp>
      <p:cxnSp>
        <p:nvCxnSpPr>
          <p:cNvPr id="8" name="Прямая соединительная линия 7"/>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Central Asian University Rectors' Forum</a:t>
            </a:r>
            <a:endParaRPr lang="ru-RU" sz="2200" b="1" dirty="0">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59"/>
            <a:ext cx="9593580" cy="5536199"/>
          </a:xfrm>
        </p:spPr>
        <p:txBody>
          <a:bodyPr>
            <a:no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Almaty, 12-13 May, 2022</a:t>
            </a:r>
            <a:endParaRPr lang="ru-RU"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Participants:</a:t>
            </a:r>
          </a:p>
          <a:p>
            <a:pPr>
              <a:lnSpc>
                <a:spcPct val="150000"/>
              </a:lnSpc>
            </a:pPr>
            <a:r>
              <a:rPr lang="en-US" sz="1600" b="1" dirty="0">
                <a:solidFill>
                  <a:schemeClr val="tx1">
                    <a:lumMod val="95000"/>
                    <a:lumOff val="5000"/>
                  </a:schemeClr>
                </a:solidFill>
                <a:latin typeface="Arial" panose="020B0604020202020204" pitchFamily="34" charset="0"/>
                <a:cs typeface="Arial" panose="020B0604020202020204" pitchFamily="34" charset="0"/>
              </a:rPr>
              <a:t>First Deputy Minister </a:t>
            </a:r>
            <a:r>
              <a:rPr lang="en-US" sz="1600" dirty="0">
                <a:solidFill>
                  <a:schemeClr val="tx1">
                    <a:lumMod val="95000"/>
                    <a:lumOff val="5000"/>
                  </a:schemeClr>
                </a:solidFill>
                <a:latin typeface="Arial" panose="020B0604020202020204" pitchFamily="34" charset="0"/>
                <a:cs typeface="Arial" panose="020B0604020202020204" pitchFamily="34" charset="0"/>
              </a:rPr>
              <a:t>of Higher and Secondary Special Education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Uzbekistan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Minister</a:t>
            </a:r>
            <a:r>
              <a:rPr lang="en-US" sz="1600" dirty="0">
                <a:solidFill>
                  <a:schemeClr val="tx1">
                    <a:lumMod val="95000"/>
                    <a:lumOff val="5000"/>
                  </a:schemeClr>
                </a:solidFill>
                <a:latin typeface="Arial" panose="020B0604020202020204" pitchFamily="34" charset="0"/>
                <a:cs typeface="Arial" panose="020B0604020202020204" pitchFamily="34" charset="0"/>
              </a:rPr>
              <a:t> and </a:t>
            </a:r>
            <a:r>
              <a:rPr lang="en-US" sz="1600" b="1" dirty="0">
                <a:solidFill>
                  <a:schemeClr val="tx1">
                    <a:lumMod val="95000"/>
                    <a:lumOff val="5000"/>
                  </a:schemeClr>
                </a:solidFill>
                <a:latin typeface="Arial" panose="020B0604020202020204" pitchFamily="34" charset="0"/>
                <a:cs typeface="Arial" panose="020B0604020202020204" pitchFamily="34" charset="0"/>
              </a:rPr>
              <a:t>Vice Minister </a:t>
            </a:r>
            <a:r>
              <a:rPr lang="en-US" sz="1600" dirty="0">
                <a:solidFill>
                  <a:schemeClr val="tx1">
                    <a:lumMod val="95000"/>
                    <a:lumOff val="5000"/>
                  </a:schemeClr>
                </a:solidFill>
                <a:latin typeface="Arial" panose="020B0604020202020204" pitchFamily="34" charset="0"/>
                <a:cs typeface="Arial" panose="020B0604020202020204" pitchFamily="34" charset="0"/>
              </a:rPr>
              <a:t>of Education and Science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Kazakhstan,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Deputy Minister </a:t>
            </a:r>
            <a:r>
              <a:rPr lang="en-US" sz="1600" dirty="0">
                <a:solidFill>
                  <a:schemeClr val="tx1">
                    <a:lumMod val="95000"/>
                    <a:lumOff val="5000"/>
                  </a:schemeClr>
                </a:solidFill>
                <a:latin typeface="Arial" panose="020B0604020202020204" pitchFamily="34" charset="0"/>
                <a:cs typeface="Arial" panose="020B0604020202020204" pitchFamily="34" charset="0"/>
              </a:rPr>
              <a:t>of Education and Science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Kyrgyzstan</a:t>
            </a:r>
            <a:r>
              <a:rPr lang="en-US" sz="1600" dirty="0">
                <a:solidFill>
                  <a:schemeClr val="tx1">
                    <a:lumMod val="95000"/>
                    <a:lumOff val="5000"/>
                  </a:schemeClr>
                </a:solidFill>
                <a:latin typeface="Arial" panose="020B0604020202020204" pitchFamily="34" charset="0"/>
                <a:cs typeface="Arial" panose="020B0604020202020204" pitchFamily="34" charset="0"/>
              </a:rPr>
              <a:t>, Consul General of the Republic of Tajikistan in Kazakhstan </a:t>
            </a:r>
          </a:p>
          <a:p>
            <a:pPr>
              <a:lnSpc>
                <a:spcPct val="150000"/>
              </a:lnSpc>
            </a:pPr>
            <a:r>
              <a:rPr lang="en-US" sz="1600" b="1" dirty="0">
                <a:solidFill>
                  <a:schemeClr val="tx1">
                    <a:lumMod val="95000"/>
                    <a:lumOff val="5000"/>
                  </a:schemeClr>
                </a:solidFill>
                <a:latin typeface="Arial" panose="020B0604020202020204" pitchFamily="34" charset="0"/>
                <a:cs typeface="Arial" panose="020B0604020202020204" pitchFamily="34" charset="0"/>
              </a:rPr>
              <a:t>Rectors and Vice Rectors of HEIs and heads of divisions from Kazakhstan (45)</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Kyrgyzstan (26), Tajikistan (15), Turkmenistan (3), Uzbekistan (34).</a:t>
            </a:r>
          </a:p>
          <a:p>
            <a:pPr>
              <a:lnSpc>
                <a:spcPct val="150000"/>
              </a:lnSpc>
            </a:pPr>
            <a:r>
              <a:rPr lang="en-US" sz="1600" dirty="0">
                <a:solidFill>
                  <a:schemeClr val="tx1">
                    <a:lumMod val="95000"/>
                    <a:lumOff val="5000"/>
                  </a:schemeClr>
                </a:solidFill>
                <a:latin typeface="Arial" panose="020B0604020202020204" pitchFamily="34" charset="0"/>
                <a:cs typeface="Arial" panose="020B0604020202020204" pitchFamily="34" charset="0"/>
              </a:rPr>
              <a:t>Accreditation agencies of Kazakhstan, Student Alliance of Kazakhstan</a:t>
            </a:r>
          </a:p>
          <a:p>
            <a:pPr>
              <a:lnSpc>
                <a:spcPct val="150000"/>
              </a:lnSpc>
            </a:pPr>
            <a:r>
              <a:rPr lang="en-US" sz="1600" dirty="0">
                <a:solidFill>
                  <a:schemeClr val="tx1">
                    <a:lumMod val="95000"/>
                    <a:lumOff val="5000"/>
                  </a:schemeClr>
                </a:solidFill>
                <a:latin typeface="Arial" panose="020B0604020202020204" pitchFamily="34" charset="0"/>
                <a:cs typeface="Arial" panose="020B0604020202020204" pitchFamily="34" charset="0"/>
              </a:rPr>
              <a:t>Representatives of QS, Clarivate Analytics, Elsevier, </a:t>
            </a:r>
            <a:r>
              <a:rPr lang="ru-RU" sz="1600" dirty="0">
                <a:solidFill>
                  <a:schemeClr val="tx1">
                    <a:lumMod val="95000"/>
                    <a:lumOff val="5000"/>
                  </a:schemeClr>
                </a:solidFill>
                <a:latin typeface="Arial" panose="020B0604020202020204" pitchFamily="34" charset="0"/>
                <a:cs typeface="Arial" panose="020B0604020202020204" pitchFamily="34" charset="0"/>
              </a:rPr>
              <a:t>United Media Group</a:t>
            </a:r>
            <a:endParaRPr lang="en-US" sz="1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3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50" y="-184666"/>
            <a:ext cx="12158431" cy="1325563"/>
          </a:xfrm>
        </p:spPr>
        <p:txBody>
          <a:bodyPr>
            <a:normAutofit/>
          </a:bodyPr>
          <a:lstStyle/>
          <a:p>
            <a:pPr algn="ctr"/>
            <a:r>
              <a:rPr lang="en-US" sz="2000" b="1" dirty="0">
                <a:solidFill>
                  <a:schemeClr val="accent5">
                    <a:lumMod val="50000"/>
                  </a:schemeClr>
                </a:solidFill>
                <a:latin typeface="Arial" panose="020B0604020202020204" pitchFamily="34" charset="0"/>
                <a:cs typeface="Arial" panose="020B0604020202020204" pitchFamily="34" charset="0"/>
              </a:rPr>
              <a:t/>
            </a:r>
            <a:br>
              <a:rPr lang="en-US" sz="2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Rectors' Conference</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with the participation of representatives of the BFUG, ministries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and universities of Central Asia</a:t>
            </a:r>
            <a:endParaRPr lang="ru-RU" sz="1600" b="1"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97255" y="1551305"/>
            <a:ext cx="9799320" cy="5203825"/>
          </a:xfrm>
        </p:spPr>
        <p:txBody>
          <a:bodyPr>
            <a:normAutofit/>
          </a:bodyPr>
          <a:lstStyle/>
          <a:p>
            <a:pPr marL="0" indent="0">
              <a:buNone/>
            </a:pPr>
            <a:r>
              <a:rPr lang="en-US" sz="1800" b="1" dirty="0">
                <a:solidFill>
                  <a:schemeClr val="tx1">
                    <a:lumMod val="95000"/>
                    <a:lumOff val="5000"/>
                  </a:schemeClr>
                </a:solidFill>
                <a:latin typeface="Arial" panose="020B0604020202020204" pitchFamily="34" charset="0"/>
                <a:cs typeface="Arial" panose="020B0604020202020204" pitchFamily="34" charset="0"/>
              </a:rPr>
              <a:t>Joint statement on the results of the Rectors' Conference with the participation of representatives of the BFUG, ministries and universities of Central Asia </a:t>
            </a:r>
            <a:r>
              <a:rPr lang="en-US" sz="1800" dirty="0">
                <a:solidFill>
                  <a:schemeClr val="tx1">
                    <a:lumMod val="95000"/>
                    <a:lumOff val="5000"/>
                  </a:schemeClr>
                </a:solidFill>
                <a:latin typeface="Arial" panose="020B0604020202020204" pitchFamily="34" charset="0"/>
                <a:cs typeface="Arial" panose="020B0604020202020204" pitchFamily="34" charset="0"/>
              </a:rPr>
              <a:t>was </a:t>
            </a:r>
            <a:r>
              <a:rPr lang="en-US" sz="1800" dirty="0" smtClean="0">
                <a:solidFill>
                  <a:schemeClr val="tx1">
                    <a:lumMod val="95000"/>
                    <a:lumOff val="5000"/>
                  </a:schemeClr>
                </a:solidFill>
                <a:latin typeface="Arial" panose="020B0604020202020204" pitchFamily="34" charset="0"/>
                <a:cs typeface="Arial" panose="020B0604020202020204" pitchFamily="34" charset="0"/>
              </a:rPr>
              <a:t>accepted</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working on agreed mechanisms for mutual recognition of educational documents within the Central Asian Higher Education Area</a:t>
            </a:r>
          </a:p>
          <a:p>
            <a:pPr>
              <a:lnSpc>
                <a:spcPct val="100000"/>
              </a:lnSpc>
            </a:pPr>
            <a:r>
              <a:rPr lang="en-US" sz="1800" dirty="0">
                <a:latin typeface="Arial" panose="020B0604020202020204" pitchFamily="34" charset="0"/>
                <a:cs typeface="Arial" panose="020B0604020202020204" pitchFamily="34" charset="0"/>
              </a:rPr>
              <a:t>development of unified approaches to quality assurance of higher education based on European Standards and guidelines for quality Assurance (ESG).</a:t>
            </a:r>
          </a:p>
          <a:p>
            <a:pPr>
              <a:lnSpc>
                <a:spcPct val="100000"/>
              </a:lnSpc>
            </a:pPr>
            <a:r>
              <a:rPr lang="en-US" sz="1800" dirty="0">
                <a:latin typeface="Arial" panose="020B0604020202020204" pitchFamily="34" charset="0"/>
                <a:cs typeface="Arial" panose="020B0604020202020204" pitchFamily="34" charset="0"/>
              </a:rPr>
              <a:t>regular meetings of the highest body of the Central Asian Higher Education Area - the Ministerial Conference</a:t>
            </a:r>
          </a:p>
          <a:p>
            <a:pPr>
              <a:lnSpc>
                <a:spcPct val="100000"/>
              </a:lnSpc>
            </a:pPr>
            <a:r>
              <a:rPr lang="en-US" sz="1800" dirty="0">
                <a:latin typeface="Arial" panose="020B0604020202020204" pitchFamily="34" charset="0"/>
                <a:cs typeface="Arial" panose="020B0604020202020204" pitchFamily="34" charset="0"/>
              </a:rPr>
              <a:t>create an executive body – the Bureau of the Central Asian Higher Education Area on parity terms</a:t>
            </a:r>
          </a:p>
          <a:p>
            <a:pPr>
              <a:lnSpc>
                <a:spcPct val="100000"/>
              </a:lnSpc>
            </a:pPr>
            <a:r>
              <a:rPr lang="en-US" sz="1800" dirty="0">
                <a:latin typeface="Arial" panose="020B0604020202020204" pitchFamily="34" charset="0"/>
                <a:cs typeface="Arial" panose="020B0604020202020204" pitchFamily="34" charset="0"/>
              </a:rPr>
              <a:t>Bureau of the Central Asian Higher Education Area will operate on the basis of the Ministry of Science and Higher Education of the Republic of Kazakhstan.</a:t>
            </a: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8287471" y="1140897"/>
            <a:ext cx="2505751" cy="338554"/>
          </a:xfrm>
          <a:prstGeom prst="rect">
            <a:avLst/>
          </a:prstGeom>
        </p:spPr>
        <p:txBody>
          <a:bodyPr wrap="none">
            <a:sp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Astana, 6 October 2022</a:t>
            </a:r>
          </a:p>
        </p:txBody>
      </p:sp>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a:t>
            </a:r>
          </a:p>
        </p:txBody>
      </p:sp>
      <p:cxnSp>
        <p:nvCxnSpPr>
          <p:cNvPr id="8" name="Прямая соединительная линия 7"/>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4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50" y="-184666"/>
            <a:ext cx="12158431" cy="1325563"/>
          </a:xfrm>
        </p:spPr>
        <p:txBody>
          <a:bodyPr>
            <a:normAutofit/>
          </a:bodyPr>
          <a:lstStyle/>
          <a:p>
            <a:pPr algn="ctr"/>
            <a:r>
              <a:rPr lang="en-US" sz="2000" b="1" dirty="0">
                <a:solidFill>
                  <a:schemeClr val="accent5">
                    <a:lumMod val="50000"/>
                  </a:schemeClr>
                </a:solidFill>
                <a:latin typeface="Arial" panose="020B0604020202020204" pitchFamily="34" charset="0"/>
                <a:cs typeface="Arial" panose="020B0604020202020204" pitchFamily="34" charset="0"/>
              </a:rPr>
              <a:t/>
            </a:r>
            <a:br>
              <a:rPr lang="en-US" sz="2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Rectors' Conference</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with the participation of representatives of the BFUG, ministries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and universities of Central Asia</a:t>
            </a:r>
            <a:endParaRPr lang="ru-RU" sz="1600" b="1"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97255" y="1551305"/>
            <a:ext cx="9799320" cy="5203825"/>
          </a:xfrm>
        </p:spPr>
        <p:txBody>
          <a:bodyPr>
            <a:normAutofit/>
          </a:bodyPr>
          <a:lstStyle/>
          <a:p>
            <a:pPr marL="0" indent="0">
              <a:lnSpc>
                <a:spcPct val="100000"/>
              </a:lnSpc>
              <a:buNone/>
            </a:pPr>
            <a:r>
              <a:rPr lang="en-US" sz="1800" b="1" dirty="0" smtClean="0">
                <a:latin typeface="Arial" panose="020B0604020202020204" pitchFamily="34" charset="0"/>
                <a:cs typeface="Arial" panose="020B0604020202020204" pitchFamily="34" charset="0"/>
              </a:rPr>
              <a:t>EU Participants</a:t>
            </a:r>
            <a:r>
              <a:rPr lang="en-US" sz="1800" b="1" dirty="0">
                <a:latin typeface="Arial" panose="020B0604020202020204" pitchFamily="34" charset="0"/>
                <a:cs typeface="Arial" panose="020B0604020202020204" pitchFamily="34" charset="0"/>
              </a:rPr>
              <a:t>:</a:t>
            </a:r>
            <a:endParaRPr lang="ru-RU" sz="1800" b="1" dirty="0" smtClean="0">
              <a:latin typeface="Arial" panose="020B0604020202020204" pitchFamily="34" charset="0"/>
              <a:cs typeface="Arial" panose="020B0604020202020204" pitchFamily="34" charset="0"/>
            </a:endParaRPr>
          </a:p>
          <a:p>
            <a:pPr>
              <a:lnSpc>
                <a:spcPct val="100000"/>
              </a:lnSpc>
            </a:pPr>
            <a:r>
              <a:rPr lang="en-US" sz="1800" dirty="0" smtClean="0">
                <a:latin typeface="Arial" panose="020B0604020202020204" pitchFamily="34" charset="0"/>
                <a:cs typeface="Arial" panose="020B0604020202020204" pitchFamily="34" charset="0"/>
              </a:rPr>
              <a:t>BFUG </a:t>
            </a:r>
            <a:r>
              <a:rPr lang="en-US" sz="1800" dirty="0">
                <a:latin typeface="Arial" panose="020B0604020202020204" pitchFamily="34" charset="0"/>
                <a:cs typeface="Arial" panose="020B0604020202020204" pitchFamily="34" charset="0"/>
              </a:rPr>
              <a:t>expert, Norway</a:t>
            </a:r>
          </a:p>
          <a:p>
            <a:pPr>
              <a:lnSpc>
                <a:spcPct val="100000"/>
              </a:lnSpc>
            </a:pPr>
            <a:r>
              <a:rPr lang="en-US" sz="1800" dirty="0">
                <a:latin typeface="Arial" panose="020B0604020202020204" pitchFamily="34" charset="0"/>
                <a:cs typeface="Arial" panose="020B0604020202020204" pitchFamily="34" charset="0"/>
              </a:rPr>
              <a:t>BFUG, Vice Chairman of BFUG, Albania</a:t>
            </a:r>
          </a:p>
          <a:p>
            <a:pPr>
              <a:lnSpc>
                <a:spcPct val="100000"/>
              </a:lnSpc>
            </a:pPr>
            <a:r>
              <a:rPr lang="en-US" sz="1800" dirty="0">
                <a:latin typeface="Arial" panose="020B0604020202020204" pitchFamily="34" charset="0"/>
                <a:cs typeface="Arial" panose="020B0604020202020204" pitchFamily="34" charset="0"/>
              </a:rPr>
              <a:t>Director of the Information and Analytical Center of Latvia, Latvia</a:t>
            </a:r>
          </a:p>
          <a:p>
            <a:pPr>
              <a:lnSpc>
                <a:spcPct val="100000"/>
              </a:lnSpc>
            </a:pPr>
            <a:r>
              <a:rPr lang="en-US" sz="1800" dirty="0">
                <a:latin typeface="Arial" panose="020B0604020202020204" pitchFamily="34" charset="0"/>
                <a:cs typeface="Arial" panose="020B0604020202020204" pitchFamily="34" charset="0"/>
              </a:rPr>
              <a:t>Council of Europe, Department of Education, France</a:t>
            </a:r>
          </a:p>
          <a:p>
            <a:pPr>
              <a:lnSpc>
                <a:spcPct val="100000"/>
              </a:lnSpc>
            </a:pPr>
            <a:r>
              <a:rPr lang="en-US" sz="1800" dirty="0">
                <a:latin typeface="Arial" panose="020B0604020202020204" pitchFamily="34" charset="0"/>
                <a:cs typeface="Arial" panose="020B0604020202020204" pitchFamily="34" charset="0"/>
              </a:rPr>
              <a:t>Council of Europe, Secretary of the Department of Education, France</a:t>
            </a:r>
          </a:p>
          <a:p>
            <a:pPr>
              <a:lnSpc>
                <a:spcPct val="100000"/>
              </a:lnSpc>
            </a:pPr>
            <a:r>
              <a:rPr lang="en-US" sz="1800" dirty="0">
                <a:latin typeface="Arial" panose="020B0604020202020204" pitchFamily="34" charset="0"/>
                <a:cs typeface="Arial" panose="020B0604020202020204" pitchFamily="34" charset="0"/>
              </a:rPr>
              <a:t>Belgian Higher Education Policy Adviser, Member of the Steering Group for Global Policy Dialogue, Belgium</a:t>
            </a:r>
          </a:p>
          <a:p>
            <a:pPr>
              <a:lnSpc>
                <a:spcPct val="100000"/>
              </a:lnSpc>
            </a:pPr>
            <a:r>
              <a:rPr lang="en-US" sz="1800" dirty="0">
                <a:latin typeface="Arial" panose="020B0604020202020204" pitchFamily="34" charset="0"/>
                <a:cs typeface="Arial" panose="020B0604020202020204" pitchFamily="34" charset="0"/>
              </a:rPr>
              <a:t>Head of Sector, European Commission, Sweden</a:t>
            </a:r>
          </a:p>
          <a:p>
            <a:pPr>
              <a:lnSpc>
                <a:spcPct val="100000"/>
              </a:lnSpc>
            </a:pPr>
            <a:r>
              <a:rPr lang="en-US" sz="1800" dirty="0">
                <a:latin typeface="Arial" panose="020B0604020202020204" pitchFamily="34" charset="0"/>
                <a:cs typeface="Arial" panose="020B0604020202020204" pitchFamily="34" charset="0"/>
              </a:rPr>
              <a:t>Director of the UNESCO Cluster Office in the Republic of Kazakhstan, Sweden</a:t>
            </a:r>
          </a:p>
          <a:p>
            <a:pPr>
              <a:lnSpc>
                <a:spcPct val="100000"/>
              </a:lnSpc>
            </a:pPr>
            <a:r>
              <a:rPr lang="en-US" sz="1800" dirty="0">
                <a:latin typeface="Arial" panose="020B0604020202020204" pitchFamily="34" charset="0"/>
                <a:cs typeface="Arial" panose="020B0604020202020204" pitchFamily="34" charset="0"/>
              </a:rPr>
              <a:t>BFUG expert, </a:t>
            </a:r>
            <a:r>
              <a:rPr lang="en-US" sz="1800" dirty="0" smtClean="0">
                <a:latin typeface="Arial" panose="020B0604020202020204" pitchFamily="34" charset="0"/>
                <a:cs typeface="Arial" panose="020B0604020202020204" pitchFamily="34" charset="0"/>
              </a:rPr>
              <a:t>Andorra</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8287471" y="1140897"/>
            <a:ext cx="2505751" cy="338554"/>
          </a:xfrm>
          <a:prstGeom prst="rect">
            <a:avLst/>
          </a:prstGeom>
        </p:spPr>
        <p:txBody>
          <a:bodyPr wrap="none">
            <a:sp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Astana, 6 October 2022</a:t>
            </a:r>
          </a:p>
        </p:txBody>
      </p:sp>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a:t>
            </a:r>
          </a:p>
        </p:txBody>
      </p:sp>
      <p:cxnSp>
        <p:nvCxnSpPr>
          <p:cNvPr id="8" name="Прямая соединительная линия 7"/>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9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000" b="1" dirty="0">
                <a:solidFill>
                  <a:srgbClr val="44546A">
                    <a:lumMod val="75000"/>
                  </a:srgbClr>
                </a:solidFill>
                <a:latin typeface="Arial" panose="020B0604020202020204" pitchFamily="34" charset="0"/>
                <a:cs typeface="Arial" panose="020B0604020202020204" pitchFamily="34" charset="0"/>
              </a:rPr>
              <a:t>Rectors' Conference</a:t>
            </a:r>
            <a:br>
              <a:rPr lang="en-US" sz="2000" b="1" dirty="0">
                <a:solidFill>
                  <a:srgbClr val="44546A">
                    <a:lumMod val="75000"/>
                  </a:srgbClr>
                </a:solidFill>
                <a:latin typeface="Arial" panose="020B0604020202020204" pitchFamily="34" charset="0"/>
                <a:cs typeface="Arial" panose="020B0604020202020204" pitchFamily="34" charset="0"/>
              </a:rPr>
            </a:br>
            <a:r>
              <a:rPr lang="en-US" sz="2000" b="1" dirty="0">
                <a:solidFill>
                  <a:srgbClr val="44546A">
                    <a:lumMod val="75000"/>
                  </a:srgbClr>
                </a:solidFill>
                <a:latin typeface="Arial" panose="020B0604020202020204" pitchFamily="34" charset="0"/>
                <a:cs typeface="Arial" panose="020B0604020202020204" pitchFamily="34" charset="0"/>
              </a:rPr>
              <a:t>with the participation of representatives of the BFUG, ministries </a:t>
            </a:r>
            <a:br>
              <a:rPr lang="en-US" sz="2000" b="1" dirty="0">
                <a:solidFill>
                  <a:srgbClr val="44546A">
                    <a:lumMod val="75000"/>
                  </a:srgbClr>
                </a:solidFill>
                <a:latin typeface="Arial" panose="020B0604020202020204" pitchFamily="34" charset="0"/>
                <a:cs typeface="Arial" panose="020B0604020202020204" pitchFamily="34" charset="0"/>
              </a:rPr>
            </a:br>
            <a:r>
              <a:rPr lang="en-US" sz="2000" b="1" dirty="0">
                <a:solidFill>
                  <a:srgbClr val="44546A">
                    <a:lumMod val="75000"/>
                  </a:srgbClr>
                </a:solidFill>
                <a:latin typeface="Arial" panose="020B0604020202020204" pitchFamily="34" charset="0"/>
                <a:cs typeface="Arial" panose="020B0604020202020204" pitchFamily="34" charset="0"/>
              </a:rPr>
              <a:t>and universities of Central Asia</a:t>
            </a:r>
            <a:endParaRPr lang="ru-RU" dirty="0"/>
          </a:p>
        </p:txBody>
      </p:sp>
      <p:sp>
        <p:nvSpPr>
          <p:cNvPr id="3" name="Объект 2"/>
          <p:cNvSpPr>
            <a:spLocks noGrp="1"/>
          </p:cNvSpPr>
          <p:nvPr>
            <p:ph idx="1"/>
          </p:nvPr>
        </p:nvSpPr>
        <p:spPr/>
        <p:txBody>
          <a:bodyPr>
            <a:normAutofit lnSpcReduction="10000"/>
          </a:bodyPr>
          <a:lstStyle/>
          <a:p>
            <a:pPr marL="0" indent="0">
              <a:buNone/>
            </a:pPr>
            <a:r>
              <a:rPr lang="en-US" sz="1800" b="1" dirty="0" smtClean="0">
                <a:solidFill>
                  <a:prstClr val="black"/>
                </a:solidFill>
                <a:latin typeface="Arial" panose="020B0604020202020204" pitchFamily="34" charset="0"/>
                <a:cs typeface="Arial" panose="020B0604020202020204" pitchFamily="34" charset="0"/>
              </a:rPr>
              <a:t>CA Participants</a:t>
            </a:r>
            <a:r>
              <a:rPr lang="en-US" sz="1800" dirty="0" smtClean="0">
                <a:solidFill>
                  <a:prstClr val="black"/>
                </a:solidFill>
                <a:latin typeface="Arial" panose="020B0604020202020204" pitchFamily="34" charset="0"/>
                <a:cs typeface="Arial" panose="020B0604020202020204" pitchFamily="34" charset="0"/>
              </a:rPr>
              <a:t>:</a:t>
            </a:r>
          </a:p>
          <a:p>
            <a:pPr marL="0" indent="0">
              <a:buNone/>
            </a:pPr>
            <a:r>
              <a:rPr lang="en-US" sz="1400" b="1" dirty="0" smtClean="0">
                <a:latin typeface="Arial" panose="020B0604020202020204" pitchFamily="34" charset="0"/>
                <a:cs typeface="Arial" panose="020B0604020202020204" pitchFamily="34" charset="0"/>
              </a:rPr>
              <a:t>Tajikistan</a:t>
            </a:r>
          </a:p>
          <a:p>
            <a:r>
              <a:rPr lang="en-US" sz="1400" dirty="0" smtClean="0">
                <a:latin typeface="Arial" panose="020B0604020202020204" pitchFamily="34" charset="0"/>
                <a:cs typeface="Arial" panose="020B0604020202020204" pitchFamily="34" charset="0"/>
              </a:rPr>
              <a:t>Deputy </a:t>
            </a:r>
            <a:r>
              <a:rPr lang="en-US" sz="1400" dirty="0">
                <a:latin typeface="Arial" panose="020B0604020202020204" pitchFamily="34" charset="0"/>
                <a:cs typeface="Arial" panose="020B0604020202020204" pitchFamily="34" charset="0"/>
              </a:rPr>
              <a:t>Minister of Education and Science of the Republic of </a:t>
            </a:r>
            <a:r>
              <a:rPr lang="en-US" sz="1400" dirty="0" smtClean="0">
                <a:latin typeface="Arial" panose="020B0604020202020204" pitchFamily="34" charset="0"/>
                <a:cs typeface="Arial" panose="020B0604020202020204" pitchFamily="34" charset="0"/>
              </a:rPr>
              <a:t>Tajikistan </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Extraordinary </a:t>
            </a:r>
            <a:r>
              <a:rPr lang="en-US" sz="1400" dirty="0">
                <a:latin typeface="Arial" panose="020B0604020202020204" pitchFamily="34" charset="0"/>
                <a:cs typeface="Arial" panose="020B0604020202020204" pitchFamily="34" charset="0"/>
              </a:rPr>
              <a:t>and Plenipotentiary </a:t>
            </a:r>
            <a:r>
              <a:rPr lang="en-US" sz="1400" dirty="0" smtClean="0">
                <a:latin typeface="Arial" panose="020B0604020202020204" pitchFamily="34" charset="0"/>
                <a:cs typeface="Arial" panose="020B0604020202020204" pitchFamily="34" charset="0"/>
              </a:rPr>
              <a:t>Ambassador of </a:t>
            </a:r>
            <a:r>
              <a:rPr lang="en-US" sz="1400" dirty="0">
                <a:latin typeface="Arial" panose="020B0604020202020204" pitchFamily="34" charset="0"/>
                <a:cs typeface="Arial" panose="020B0604020202020204" pitchFamily="34" charset="0"/>
              </a:rPr>
              <a:t>the Republic of Tajikistan to the Republic of </a:t>
            </a:r>
            <a:r>
              <a:rPr lang="en-US" sz="1400" dirty="0" smtClean="0">
                <a:latin typeface="Arial" panose="020B0604020202020204" pitchFamily="34" charset="0"/>
                <a:cs typeface="Arial" panose="020B0604020202020204" pitchFamily="34" charset="0"/>
              </a:rPr>
              <a:t>Kazakhstan</a:t>
            </a:r>
          </a:p>
          <a:p>
            <a:r>
              <a:rPr lang="en-US" sz="1400" dirty="0" err="1" smtClean="0">
                <a:latin typeface="Arial" panose="020B0604020202020204" pitchFamily="34" charset="0"/>
                <a:cs typeface="Arial" panose="020B0604020202020204" pitchFamily="34" charset="0"/>
              </a:rPr>
              <a:t>Attache</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of the Embassy of the Republic of Tajikistan in the Republic of Kazakhstan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Rector of Tajik </a:t>
            </a:r>
            <a:r>
              <a:rPr lang="en-US" sz="1400" dirty="0">
                <a:latin typeface="Arial" panose="020B0604020202020204" pitchFamily="34" charset="0"/>
                <a:cs typeface="Arial" panose="020B0604020202020204" pitchFamily="34" charset="0"/>
              </a:rPr>
              <a:t>Technological </a:t>
            </a:r>
            <a:r>
              <a:rPr lang="en-US" sz="1400" dirty="0" smtClean="0">
                <a:latin typeface="Arial" panose="020B0604020202020204" pitchFamily="34" charset="0"/>
                <a:cs typeface="Arial" panose="020B0604020202020204" pitchFamily="34" charset="0"/>
              </a:rPr>
              <a:t>University </a:t>
            </a:r>
          </a:p>
          <a:p>
            <a:r>
              <a:rPr lang="en-US" sz="1400" dirty="0" smtClean="0">
                <a:latin typeface="Arial" panose="020B0604020202020204" pitchFamily="34" charset="0"/>
                <a:cs typeface="Arial" panose="020B0604020202020204" pitchFamily="34" charset="0"/>
              </a:rPr>
              <a:t>Rector of Tajik </a:t>
            </a:r>
            <a:r>
              <a:rPr lang="en-US" sz="1400" dirty="0">
                <a:latin typeface="Arial" panose="020B0604020202020204" pitchFamily="34" charset="0"/>
                <a:cs typeface="Arial" panose="020B0604020202020204" pitchFamily="34" charset="0"/>
              </a:rPr>
              <a:t>State University of Law, Business and Politics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Vice-Rector </a:t>
            </a:r>
            <a:r>
              <a:rPr lang="en-US" sz="1400" dirty="0">
                <a:latin typeface="Arial" panose="020B0604020202020204" pitchFamily="34" charset="0"/>
                <a:cs typeface="Arial" panose="020B0604020202020204" pitchFamily="34" charset="0"/>
              </a:rPr>
              <a:t>for Research, Tajik State Pedagogical University named after S. </a:t>
            </a:r>
            <a:r>
              <a:rPr lang="en-US" sz="1400" dirty="0" err="1">
                <a:latin typeface="Arial" panose="020B0604020202020204" pitchFamily="34" charset="0"/>
                <a:cs typeface="Arial" panose="020B0604020202020204" pitchFamily="34" charset="0"/>
              </a:rPr>
              <a:t>Aini</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marL="0" indent="0">
              <a:buNone/>
            </a:pPr>
            <a:r>
              <a:rPr lang="en-US" sz="1400" b="1" dirty="0" smtClean="0">
                <a:latin typeface="Arial" panose="020B0604020202020204" pitchFamily="34" charset="0"/>
                <a:cs typeface="Arial" panose="020B0604020202020204" pitchFamily="34" charset="0"/>
              </a:rPr>
              <a:t>Kyrgyzstan  </a:t>
            </a:r>
          </a:p>
          <a:p>
            <a:r>
              <a:rPr lang="en-US" sz="1400" dirty="0" smtClean="0">
                <a:latin typeface="Arial" panose="020B0604020202020204" pitchFamily="34" charset="0"/>
                <a:cs typeface="Arial" panose="020B0604020202020204" pitchFamily="34" charset="0"/>
              </a:rPr>
              <a:t>Rector </a:t>
            </a:r>
            <a:r>
              <a:rPr lang="en-US" sz="1400" dirty="0">
                <a:latin typeface="Arial" panose="020B0604020202020204" pitchFamily="34" charset="0"/>
                <a:cs typeface="Arial" panose="020B0604020202020204" pitchFamily="34" charset="0"/>
              </a:rPr>
              <a:t>of </a:t>
            </a:r>
            <a:r>
              <a:rPr lang="en-US" sz="1400" dirty="0" err="1">
                <a:latin typeface="Arial" panose="020B0604020202020204" pitchFamily="34" charset="0"/>
                <a:cs typeface="Arial" panose="020B0604020202020204" pitchFamily="34" charset="0"/>
              </a:rPr>
              <a:t>Naryn</a:t>
            </a:r>
            <a:r>
              <a:rPr lang="en-US" sz="1400" dirty="0">
                <a:latin typeface="Arial" panose="020B0604020202020204" pitchFamily="34" charset="0"/>
                <a:cs typeface="Arial" panose="020B0604020202020204" pitchFamily="34" charset="0"/>
              </a:rPr>
              <a:t> State University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Extraordinary </a:t>
            </a:r>
            <a:r>
              <a:rPr lang="en-US" sz="1400" dirty="0">
                <a:latin typeface="Arial" panose="020B0604020202020204" pitchFamily="34" charset="0"/>
                <a:cs typeface="Arial" panose="020B0604020202020204" pitchFamily="34" charset="0"/>
              </a:rPr>
              <a:t>and Plenipotentiary </a:t>
            </a:r>
            <a:r>
              <a:rPr lang="en-US" sz="1400" dirty="0" smtClean="0">
                <a:latin typeface="Arial" panose="020B0604020202020204" pitchFamily="34" charset="0"/>
                <a:cs typeface="Arial" panose="020B0604020202020204" pitchFamily="34" charset="0"/>
              </a:rPr>
              <a:t>Ambassador of </a:t>
            </a:r>
            <a:r>
              <a:rPr lang="en-US" sz="1400" dirty="0">
                <a:latin typeface="Arial" panose="020B0604020202020204" pitchFamily="34" charset="0"/>
                <a:cs typeface="Arial" panose="020B0604020202020204" pitchFamily="34" charset="0"/>
              </a:rPr>
              <a:t>the Kyrgyz Republic to the Republic of </a:t>
            </a:r>
            <a:r>
              <a:rPr lang="en-US" sz="1400" dirty="0" smtClean="0">
                <a:latin typeface="Arial" panose="020B0604020202020204" pitchFamily="34" charset="0"/>
                <a:cs typeface="Arial" panose="020B0604020202020204" pitchFamily="34" charset="0"/>
              </a:rPr>
              <a:t>Kazakhstan</a:t>
            </a:r>
          </a:p>
          <a:p>
            <a:pPr marL="0" indent="0">
              <a:buNone/>
            </a:pPr>
            <a:r>
              <a:rPr lang="en-US" sz="1400" b="1" dirty="0" smtClean="0">
                <a:latin typeface="Arial" panose="020B0604020202020204" pitchFamily="34" charset="0"/>
                <a:cs typeface="Arial" panose="020B0604020202020204" pitchFamily="34" charset="0"/>
              </a:rPr>
              <a:t>Uzbekistan</a:t>
            </a:r>
          </a:p>
          <a:p>
            <a:r>
              <a:rPr lang="en-US" sz="1400" dirty="0" smtClean="0">
                <a:latin typeface="Arial" panose="020B0604020202020204" pitchFamily="34" charset="0"/>
                <a:cs typeface="Arial" panose="020B0604020202020204" pitchFamily="34" charset="0"/>
              </a:rPr>
              <a:t>Vice-Rector </a:t>
            </a:r>
            <a:r>
              <a:rPr lang="en-US" sz="1400" dirty="0">
                <a:latin typeface="Arial" panose="020B0604020202020204" pitchFamily="34" charset="0"/>
                <a:cs typeface="Arial" panose="020B0604020202020204" pitchFamily="34" charset="0"/>
              </a:rPr>
              <a:t>for International Relations of the </a:t>
            </a:r>
            <a:r>
              <a:rPr lang="en-US" sz="1400" dirty="0" err="1">
                <a:latin typeface="Arial" panose="020B0604020202020204" pitchFamily="34" charset="0"/>
                <a:cs typeface="Arial" panose="020B0604020202020204" pitchFamily="34" charset="0"/>
              </a:rPr>
              <a:t>Mirzo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Ulugbek</a:t>
            </a:r>
            <a:r>
              <a:rPr lang="en-US" sz="1400" dirty="0">
                <a:latin typeface="Arial" panose="020B0604020202020204" pitchFamily="34" charset="0"/>
                <a:cs typeface="Arial" panose="020B0604020202020204" pitchFamily="34" charset="0"/>
              </a:rPr>
              <a:t> National University of Uzbekistan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Rector </a:t>
            </a:r>
            <a:r>
              <a:rPr lang="en-US" sz="1400" dirty="0">
                <a:latin typeface="Arial" panose="020B0604020202020204" pitchFamily="34" charset="0"/>
                <a:cs typeface="Arial" panose="020B0604020202020204" pitchFamily="34" charset="0"/>
              </a:rPr>
              <a:t>of </a:t>
            </a:r>
            <a:r>
              <a:rPr lang="en-US" sz="1400" dirty="0" err="1">
                <a:latin typeface="Arial" panose="020B0604020202020204" pitchFamily="34" charset="0"/>
                <a:cs typeface="Arial" panose="020B0604020202020204" pitchFamily="34" charset="0"/>
              </a:rPr>
              <a:t>Navoi</a:t>
            </a:r>
            <a:r>
              <a:rPr lang="en-US" sz="1400" dirty="0">
                <a:latin typeface="Arial" panose="020B0604020202020204" pitchFamily="34" charset="0"/>
                <a:cs typeface="Arial" panose="020B0604020202020204" pitchFamily="34" charset="0"/>
              </a:rPr>
              <a:t> State University of Mining and Technology</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61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p:nvPr/>
        </p:nvSpPr>
        <p:spPr>
          <a:xfrm flipH="1">
            <a:off x="6506419" y="0"/>
            <a:ext cx="5706447"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266386 w 4813275"/>
              <a:gd name="connsiteY2" fmla="*/ 2547868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86444 w 4813275"/>
              <a:gd name="connsiteY2" fmla="*/ 2825893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3169125 w 4813275"/>
              <a:gd name="connsiteY2" fmla="*/ 281406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3169125" y="2814062"/>
                </a:lnTo>
                <a:lnTo>
                  <a:pt x="0" y="3729683"/>
                </a:lnTo>
                <a:lnTo>
                  <a:pt x="0" y="5982"/>
                </a:lnTo>
                <a:close/>
              </a:path>
            </a:pathLst>
          </a:custGeom>
          <a:gradFill>
            <a:gsLst>
              <a:gs pos="0">
                <a:srgbClr val="FBFCFE"/>
              </a:gs>
              <a:gs pos="87000">
                <a:srgbClr val="EDEDE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57" y="67843"/>
            <a:ext cx="3914119" cy="6858000"/>
          </a:xfrm>
          <a:prstGeom prst="rect">
            <a:avLst/>
          </a:prstGeom>
        </p:spPr>
      </p:pic>
      <p:sp>
        <p:nvSpPr>
          <p:cNvPr id="22" name="Прямоугольник 21"/>
          <p:cNvSpPr/>
          <p:nvPr/>
        </p:nvSpPr>
        <p:spPr>
          <a:xfrm>
            <a:off x="-2727" y="0"/>
            <a:ext cx="1231357" cy="68580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Прямая соединительная линия 23"/>
          <p:cNvCxnSpPr/>
          <p:nvPr/>
        </p:nvCxnSpPr>
        <p:spPr>
          <a:xfrm>
            <a:off x="6682177" y="509042"/>
            <a:ext cx="5503480" cy="0"/>
          </a:xfrm>
          <a:prstGeom prst="line">
            <a:avLst/>
          </a:prstGeom>
          <a:ln w="19050">
            <a:solidFill>
              <a:srgbClr val="434042"/>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2116349" y="2735773"/>
            <a:ext cx="90000" cy="17856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4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8" name="Прямоугольник 4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49" name="Прямая соединительная линия 4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737731" y="6435167"/>
            <a:ext cx="31290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8</a:t>
            </a:r>
          </a:p>
        </p:txBody>
      </p:sp>
      <p:grpSp>
        <p:nvGrpSpPr>
          <p:cNvPr id="3" name="Группа 2">
            <a:extLst>
              <a:ext uri="{FF2B5EF4-FFF2-40B4-BE49-F238E27FC236}">
                <a16:creationId xmlns:a16="http://schemas.microsoft.com/office/drawing/2014/main" xmlns="" id="{8FD3A6B4-80F3-413F-B7E1-477DCEDEB50E}"/>
              </a:ext>
            </a:extLst>
          </p:cNvPr>
          <p:cNvGrpSpPr/>
          <p:nvPr/>
        </p:nvGrpSpPr>
        <p:grpSpPr>
          <a:xfrm>
            <a:off x="1678661" y="810032"/>
            <a:ext cx="3467127" cy="592652"/>
            <a:chOff x="1415139" y="1094253"/>
            <a:chExt cx="2292602" cy="391885"/>
          </a:xfrm>
        </p:grpSpPr>
        <p:sp>
          <p:nvSpPr>
            <p:cNvPr id="39" name="Freeform 6"/>
            <p:cNvSpPr>
              <a:spLocks/>
            </p:cNvSpPr>
            <p:nvPr/>
          </p:nvSpPr>
          <p:spPr bwMode="auto">
            <a:xfrm>
              <a:off x="1415139"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898720"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2382301"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p:nvSpPr>
          <p:spPr bwMode="auto">
            <a:xfrm>
              <a:off x="2865882"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p:nvSpPr>
          <p:spPr bwMode="auto">
            <a:xfrm>
              <a:off x="3349463"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Freeform 5">
            <a:extLst>
              <a:ext uri="{FF2B5EF4-FFF2-40B4-BE49-F238E27FC236}">
                <a16:creationId xmlns:a16="http://schemas.microsoft.com/office/drawing/2014/main" xmlns="" id="{0877B573-11DE-40E6-AB7F-69868F0EB6A6}"/>
              </a:ext>
            </a:extLst>
          </p:cNvPr>
          <p:cNvSpPr>
            <a:spLocks/>
          </p:cNvSpPr>
          <p:nvPr/>
        </p:nvSpPr>
        <p:spPr bwMode="auto">
          <a:xfrm>
            <a:off x="5811988" y="1235457"/>
            <a:ext cx="388954" cy="298212"/>
          </a:xfrm>
          <a:custGeom>
            <a:avLst/>
            <a:gdLst>
              <a:gd name="T0" fmla="*/ 1391 w 1416"/>
              <a:gd name="T1" fmla="*/ 150 h 1085"/>
              <a:gd name="T2" fmla="*/ 1266 w 1416"/>
              <a:gd name="T3" fmla="*/ 26 h 1085"/>
              <a:gd name="T4" fmla="*/ 1204 w 1416"/>
              <a:gd name="T5" fmla="*/ 0 h 1085"/>
              <a:gd name="T6" fmla="*/ 1142 w 1416"/>
              <a:gd name="T7" fmla="*/ 26 h 1085"/>
              <a:gd name="T8" fmla="*/ 543 w 1416"/>
              <a:gd name="T9" fmla="*/ 626 h 1085"/>
              <a:gd name="T10" fmla="*/ 274 w 1416"/>
              <a:gd name="T11" fmla="*/ 356 h 1085"/>
              <a:gd name="T12" fmla="*/ 212 w 1416"/>
              <a:gd name="T13" fmla="*/ 331 h 1085"/>
              <a:gd name="T14" fmla="*/ 150 w 1416"/>
              <a:gd name="T15" fmla="*/ 356 h 1085"/>
              <a:gd name="T16" fmla="*/ 26 w 1416"/>
              <a:gd name="T17" fmla="*/ 481 h 1085"/>
              <a:gd name="T18" fmla="*/ 0 w 1416"/>
              <a:gd name="T19" fmla="*/ 543 h 1085"/>
              <a:gd name="T20" fmla="*/ 26 w 1416"/>
              <a:gd name="T21" fmla="*/ 605 h 1085"/>
              <a:gd name="T22" fmla="*/ 356 w 1416"/>
              <a:gd name="T23" fmla="*/ 936 h 1085"/>
              <a:gd name="T24" fmla="*/ 481 w 1416"/>
              <a:gd name="T25" fmla="*/ 1060 h 1085"/>
              <a:gd name="T26" fmla="*/ 543 w 1416"/>
              <a:gd name="T27" fmla="*/ 1085 h 1085"/>
              <a:gd name="T28" fmla="*/ 605 w 1416"/>
              <a:gd name="T29" fmla="*/ 1060 h 1085"/>
              <a:gd name="T30" fmla="*/ 729 w 1416"/>
              <a:gd name="T31" fmla="*/ 936 h 1085"/>
              <a:gd name="T32" fmla="*/ 1391 w 1416"/>
              <a:gd name="T33" fmla="*/ 274 h 1085"/>
              <a:gd name="T34" fmla="*/ 1416 w 1416"/>
              <a:gd name="T35" fmla="*/ 212 h 1085"/>
              <a:gd name="T36" fmla="*/ 1391 w 1416"/>
              <a:gd name="T37" fmla="*/ 15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6" h="1085">
                <a:moveTo>
                  <a:pt x="1391" y="150"/>
                </a:moveTo>
                <a:cubicBezTo>
                  <a:pt x="1266" y="26"/>
                  <a:pt x="1266" y="26"/>
                  <a:pt x="1266" y="26"/>
                </a:cubicBezTo>
                <a:cubicBezTo>
                  <a:pt x="1249" y="9"/>
                  <a:pt x="1229" y="0"/>
                  <a:pt x="1204" y="0"/>
                </a:cubicBezTo>
                <a:cubicBezTo>
                  <a:pt x="1180" y="0"/>
                  <a:pt x="1159" y="9"/>
                  <a:pt x="1142" y="26"/>
                </a:cubicBezTo>
                <a:cubicBezTo>
                  <a:pt x="543" y="626"/>
                  <a:pt x="543" y="626"/>
                  <a:pt x="543" y="626"/>
                </a:cubicBezTo>
                <a:cubicBezTo>
                  <a:pt x="274" y="356"/>
                  <a:pt x="274" y="356"/>
                  <a:pt x="274" y="356"/>
                </a:cubicBezTo>
                <a:cubicBezTo>
                  <a:pt x="257" y="339"/>
                  <a:pt x="236" y="331"/>
                  <a:pt x="212" y="331"/>
                </a:cubicBezTo>
                <a:cubicBezTo>
                  <a:pt x="188" y="331"/>
                  <a:pt x="167" y="339"/>
                  <a:pt x="150" y="356"/>
                </a:cubicBezTo>
                <a:cubicBezTo>
                  <a:pt x="26" y="481"/>
                  <a:pt x="26" y="481"/>
                  <a:pt x="26" y="481"/>
                </a:cubicBezTo>
                <a:cubicBezTo>
                  <a:pt x="9" y="498"/>
                  <a:pt x="0" y="518"/>
                  <a:pt x="0" y="543"/>
                </a:cubicBezTo>
                <a:cubicBezTo>
                  <a:pt x="0" y="567"/>
                  <a:pt x="9" y="588"/>
                  <a:pt x="26" y="605"/>
                </a:cubicBezTo>
                <a:cubicBezTo>
                  <a:pt x="356" y="936"/>
                  <a:pt x="356" y="936"/>
                  <a:pt x="356" y="936"/>
                </a:cubicBezTo>
                <a:cubicBezTo>
                  <a:pt x="481" y="1060"/>
                  <a:pt x="481" y="1060"/>
                  <a:pt x="481" y="1060"/>
                </a:cubicBezTo>
                <a:cubicBezTo>
                  <a:pt x="498" y="1077"/>
                  <a:pt x="518" y="1085"/>
                  <a:pt x="543" y="1085"/>
                </a:cubicBezTo>
                <a:cubicBezTo>
                  <a:pt x="567" y="1085"/>
                  <a:pt x="588" y="1077"/>
                  <a:pt x="605" y="1060"/>
                </a:cubicBezTo>
                <a:cubicBezTo>
                  <a:pt x="729" y="936"/>
                  <a:pt x="729" y="936"/>
                  <a:pt x="729" y="936"/>
                </a:cubicBezTo>
                <a:cubicBezTo>
                  <a:pt x="1391" y="274"/>
                  <a:pt x="1391" y="274"/>
                  <a:pt x="1391" y="274"/>
                </a:cubicBezTo>
                <a:cubicBezTo>
                  <a:pt x="1408" y="257"/>
                  <a:pt x="1416" y="236"/>
                  <a:pt x="1416" y="212"/>
                </a:cubicBezTo>
                <a:cubicBezTo>
                  <a:pt x="1416" y="188"/>
                  <a:pt x="1408" y="167"/>
                  <a:pt x="1391" y="150"/>
                </a:cubicBezTo>
                <a:close/>
              </a:path>
            </a:pathLst>
          </a:custGeom>
          <a:solidFill>
            <a:srgbClr val="44546A"/>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 name="TextBox 1"/>
          <p:cNvSpPr txBox="1"/>
          <p:nvPr/>
        </p:nvSpPr>
        <p:spPr>
          <a:xfrm>
            <a:off x="8608792" y="727934"/>
            <a:ext cx="2573269" cy="400110"/>
          </a:xfrm>
          <a:prstGeom prst="rect">
            <a:avLst/>
          </a:prstGeom>
          <a:noFill/>
        </p:spPr>
        <p:txBody>
          <a:bodyPr wrap="none" rtlCol="0">
            <a:spAutoFit/>
          </a:bodyPr>
          <a:lstStyle/>
          <a:p>
            <a:r>
              <a:rPr lang="en-GB" sz="2000" b="1">
                <a:solidFill>
                  <a:srgbClr val="44546A"/>
                </a:solidFill>
                <a:latin typeface="Arial" panose="020B0604020202020204" pitchFamily="34" charset="0"/>
                <a:cs typeface="Arial" panose="020B0604020202020204" pitchFamily="34" charset="0"/>
              </a:rPr>
              <a:t>The CAHEA Bureau</a:t>
            </a:r>
            <a:endParaRPr lang="en-US" sz="2000" b="1" dirty="0">
              <a:solidFill>
                <a:srgbClr val="44546A"/>
              </a:solidFill>
              <a:latin typeface="Arial" panose="020B0604020202020204" pitchFamily="34" charset="0"/>
              <a:cs typeface="Arial" panose="020B0604020202020204" pitchFamily="34" charset="0"/>
            </a:endParaRPr>
          </a:p>
        </p:txBody>
      </p:sp>
      <p:sp>
        <p:nvSpPr>
          <p:cNvPr id="61" name="TextBox 60"/>
          <p:cNvSpPr txBox="1"/>
          <p:nvPr/>
        </p:nvSpPr>
        <p:spPr>
          <a:xfrm>
            <a:off x="9197644" y="1094591"/>
            <a:ext cx="1492653" cy="369332"/>
          </a:xfrm>
          <a:prstGeom prst="rect">
            <a:avLst/>
          </a:prstGeom>
          <a:noFill/>
        </p:spPr>
        <p:txBody>
          <a:bodyPr wrap="none" rtlCol="0">
            <a:spAutoFit/>
          </a:bodyPr>
          <a:lstStyle/>
          <a:p>
            <a:r>
              <a:rPr lang="en-GB">
                <a:solidFill>
                  <a:srgbClr val="44546A"/>
                </a:solidFill>
              </a:rPr>
              <a:t>Working body</a:t>
            </a:r>
            <a:endParaRPr lang="en-US" sz="2000" b="1" dirty="0">
              <a:solidFill>
                <a:srgbClr val="44546A"/>
              </a:solidFill>
              <a:latin typeface="Arial" panose="020B0604020202020204" pitchFamily="34" charset="0"/>
              <a:cs typeface="Arial" panose="020B0604020202020204" pitchFamily="34" charset="0"/>
            </a:endParaRPr>
          </a:p>
        </p:txBody>
      </p:sp>
      <p:sp>
        <p:nvSpPr>
          <p:cNvPr id="72" name="Rectangle: Rounded Corners 534">
            <a:extLst>
              <a:ext uri="{FF2B5EF4-FFF2-40B4-BE49-F238E27FC236}">
                <a16:creationId xmlns:a16="http://schemas.microsoft.com/office/drawing/2014/main" xmlns="" id="{95573629-696F-4611-8277-099F67821BD1}"/>
              </a:ext>
            </a:extLst>
          </p:cNvPr>
          <p:cNvSpPr/>
          <p:nvPr/>
        </p:nvSpPr>
        <p:spPr>
          <a:xfrm>
            <a:off x="1464927" y="2523600"/>
            <a:ext cx="4548099" cy="1034565"/>
          </a:xfrm>
          <a:prstGeom prst="roundRect">
            <a:avLst>
              <a:gd name="adj" fmla="val 13048"/>
            </a:avLst>
          </a:pr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Rounded Corners 1062">
            <a:extLst>
              <a:ext uri="{FF2B5EF4-FFF2-40B4-BE49-F238E27FC236}">
                <a16:creationId xmlns:a16="http://schemas.microsoft.com/office/drawing/2014/main" xmlns="" id="{B031362B-98FB-448A-9742-3D1F459006D1}"/>
              </a:ext>
            </a:extLst>
          </p:cNvPr>
          <p:cNvSpPr/>
          <p:nvPr/>
        </p:nvSpPr>
        <p:spPr>
          <a:xfrm>
            <a:off x="1488182" y="3841947"/>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Rounded Corners 1062">
            <a:extLst>
              <a:ext uri="{FF2B5EF4-FFF2-40B4-BE49-F238E27FC236}">
                <a16:creationId xmlns:a16="http://schemas.microsoft.com/office/drawing/2014/main" xmlns="" id="{B031362B-98FB-448A-9742-3D1F459006D1}"/>
              </a:ext>
            </a:extLst>
          </p:cNvPr>
          <p:cNvSpPr/>
          <p:nvPr/>
        </p:nvSpPr>
        <p:spPr>
          <a:xfrm>
            <a:off x="1488182" y="5258011"/>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TextBox 115">
            <a:extLst>
              <a:ext uri="{FF2B5EF4-FFF2-40B4-BE49-F238E27FC236}">
                <a16:creationId xmlns:a16="http://schemas.microsoft.com/office/drawing/2014/main" xmlns="" id="{68AE7FF0-57A6-4DB9-851D-4A1AED6D64C7}"/>
              </a:ext>
            </a:extLst>
          </p:cNvPr>
          <p:cNvSpPr txBox="1"/>
          <p:nvPr/>
        </p:nvSpPr>
        <p:spPr>
          <a:xfrm>
            <a:off x="2134270" y="4305858"/>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Kyrgyzstan</a:t>
            </a:r>
          </a:p>
        </p:txBody>
      </p:sp>
      <p:grpSp>
        <p:nvGrpSpPr>
          <p:cNvPr id="118" name="Group 1071">
            <a:extLst>
              <a:ext uri="{FF2B5EF4-FFF2-40B4-BE49-F238E27FC236}">
                <a16:creationId xmlns:a16="http://schemas.microsoft.com/office/drawing/2014/main" xmlns="" id="{29361CEE-E59D-4445-9076-118FEEF06437}"/>
              </a:ext>
            </a:extLst>
          </p:cNvPr>
          <p:cNvGrpSpPr/>
          <p:nvPr/>
        </p:nvGrpSpPr>
        <p:grpSpPr>
          <a:xfrm>
            <a:off x="1757341" y="5651923"/>
            <a:ext cx="180789" cy="412504"/>
            <a:chOff x="-2986088" y="-171450"/>
            <a:chExt cx="2417763" cy="5516563"/>
          </a:xfrm>
          <a:solidFill>
            <a:srgbClr val="0085B4"/>
          </a:solidFill>
        </p:grpSpPr>
        <p:sp>
          <p:nvSpPr>
            <p:cNvPr id="119" name="Freeform 5">
              <a:extLst>
                <a:ext uri="{FF2B5EF4-FFF2-40B4-BE49-F238E27FC236}">
                  <a16:creationId xmlns:a16="http://schemas.microsoft.com/office/drawing/2014/main" xmlns=""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0" name="Freeform 6">
              <a:extLst>
                <a:ext uri="{FF2B5EF4-FFF2-40B4-BE49-F238E27FC236}">
                  <a16:creationId xmlns:a16="http://schemas.microsoft.com/office/drawing/2014/main" xmlns=""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9" name="Rectangle: Rounded Corners 1062">
            <a:extLst>
              <a:ext uri="{FF2B5EF4-FFF2-40B4-BE49-F238E27FC236}">
                <a16:creationId xmlns:a16="http://schemas.microsoft.com/office/drawing/2014/main" xmlns="" id="{B031362B-98FB-448A-9742-3D1F459006D1}"/>
              </a:ext>
            </a:extLst>
          </p:cNvPr>
          <p:cNvSpPr/>
          <p:nvPr/>
        </p:nvSpPr>
        <p:spPr>
          <a:xfrm>
            <a:off x="5179081" y="3842222"/>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TextBox 149">
            <a:extLst>
              <a:ext uri="{FF2B5EF4-FFF2-40B4-BE49-F238E27FC236}">
                <a16:creationId xmlns:a16="http://schemas.microsoft.com/office/drawing/2014/main" xmlns="" id="{68AE7FF0-57A6-4DB9-851D-4A1AED6D64C7}"/>
              </a:ext>
            </a:extLst>
          </p:cNvPr>
          <p:cNvSpPr txBox="1"/>
          <p:nvPr/>
        </p:nvSpPr>
        <p:spPr>
          <a:xfrm>
            <a:off x="5960575" y="4304234"/>
            <a:ext cx="1701994"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Tajikistan</a:t>
            </a:r>
          </a:p>
        </p:txBody>
      </p:sp>
      <p:grpSp>
        <p:nvGrpSpPr>
          <p:cNvPr id="152" name="Group 1071">
            <a:extLst>
              <a:ext uri="{FF2B5EF4-FFF2-40B4-BE49-F238E27FC236}">
                <a16:creationId xmlns:a16="http://schemas.microsoft.com/office/drawing/2014/main" xmlns="" id="{29361CEE-E59D-4445-9076-118FEEF06437}"/>
              </a:ext>
            </a:extLst>
          </p:cNvPr>
          <p:cNvGrpSpPr/>
          <p:nvPr/>
        </p:nvGrpSpPr>
        <p:grpSpPr>
          <a:xfrm>
            <a:off x="5499200" y="4235859"/>
            <a:ext cx="180789" cy="412504"/>
            <a:chOff x="-2986088" y="-171450"/>
            <a:chExt cx="2417763" cy="5516563"/>
          </a:xfrm>
          <a:solidFill>
            <a:srgbClr val="0085B4"/>
          </a:solidFill>
        </p:grpSpPr>
        <p:sp>
          <p:nvSpPr>
            <p:cNvPr id="153" name="Freeform 5">
              <a:extLst>
                <a:ext uri="{FF2B5EF4-FFF2-40B4-BE49-F238E27FC236}">
                  <a16:creationId xmlns:a16="http://schemas.microsoft.com/office/drawing/2014/main" xmlns=""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6">
              <a:extLst>
                <a:ext uri="{FF2B5EF4-FFF2-40B4-BE49-F238E27FC236}">
                  <a16:creationId xmlns:a16="http://schemas.microsoft.com/office/drawing/2014/main" xmlns=""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83" name="Rectangle: Rounded Corners 1062">
            <a:extLst>
              <a:ext uri="{FF2B5EF4-FFF2-40B4-BE49-F238E27FC236}">
                <a16:creationId xmlns:a16="http://schemas.microsoft.com/office/drawing/2014/main" xmlns="" id="{B031362B-98FB-448A-9742-3D1F459006D1}"/>
              </a:ext>
            </a:extLst>
          </p:cNvPr>
          <p:cNvSpPr/>
          <p:nvPr/>
        </p:nvSpPr>
        <p:spPr>
          <a:xfrm>
            <a:off x="5179081" y="5259693"/>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TextBox 183">
            <a:extLst>
              <a:ext uri="{FF2B5EF4-FFF2-40B4-BE49-F238E27FC236}">
                <a16:creationId xmlns:a16="http://schemas.microsoft.com/office/drawing/2014/main" xmlns="" id="{68AE7FF0-57A6-4DB9-851D-4A1AED6D64C7}"/>
              </a:ext>
            </a:extLst>
          </p:cNvPr>
          <p:cNvSpPr txBox="1"/>
          <p:nvPr/>
        </p:nvSpPr>
        <p:spPr>
          <a:xfrm>
            <a:off x="2139470" y="5684610"/>
            <a:ext cx="1846106"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Turkmenistan</a:t>
            </a:r>
          </a:p>
        </p:txBody>
      </p:sp>
      <p:grpSp>
        <p:nvGrpSpPr>
          <p:cNvPr id="186" name="Group 1071">
            <a:extLst>
              <a:ext uri="{FF2B5EF4-FFF2-40B4-BE49-F238E27FC236}">
                <a16:creationId xmlns:a16="http://schemas.microsoft.com/office/drawing/2014/main" xmlns="" id="{29361CEE-E59D-4445-9076-118FEEF06437}"/>
              </a:ext>
            </a:extLst>
          </p:cNvPr>
          <p:cNvGrpSpPr/>
          <p:nvPr/>
        </p:nvGrpSpPr>
        <p:grpSpPr>
          <a:xfrm>
            <a:off x="5492735" y="5651923"/>
            <a:ext cx="180789" cy="412504"/>
            <a:chOff x="-2986088" y="-171450"/>
            <a:chExt cx="2417763" cy="5516563"/>
          </a:xfrm>
          <a:solidFill>
            <a:srgbClr val="0085B4"/>
          </a:solidFill>
        </p:grpSpPr>
        <p:sp>
          <p:nvSpPr>
            <p:cNvPr id="187" name="Freeform 5">
              <a:extLst>
                <a:ext uri="{FF2B5EF4-FFF2-40B4-BE49-F238E27FC236}">
                  <a16:creationId xmlns:a16="http://schemas.microsoft.com/office/drawing/2014/main" xmlns=""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6">
              <a:extLst>
                <a:ext uri="{FF2B5EF4-FFF2-40B4-BE49-F238E27FC236}">
                  <a16:creationId xmlns:a16="http://schemas.microsoft.com/office/drawing/2014/main" xmlns=""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202" name="Прямая соединительная линия 201"/>
          <p:cNvCxnSpPr>
            <a:cxnSpLocks/>
          </p:cNvCxnSpPr>
          <p:nvPr/>
        </p:nvCxnSpPr>
        <p:spPr>
          <a:xfrm flipH="1">
            <a:off x="7334965" y="2699761"/>
            <a:ext cx="47260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xmlns="" id="{129E279B-9D83-468A-ADF2-008220C5179A}"/>
              </a:ext>
            </a:extLst>
          </p:cNvPr>
          <p:cNvSpPr txBox="1"/>
          <p:nvPr/>
        </p:nvSpPr>
        <p:spPr>
          <a:xfrm>
            <a:off x="2136694" y="2879980"/>
            <a:ext cx="1449975"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Kazakhstan</a:t>
            </a:r>
          </a:p>
        </p:txBody>
      </p:sp>
      <p:grpSp>
        <p:nvGrpSpPr>
          <p:cNvPr id="176" name="Group 1071">
            <a:extLst>
              <a:ext uri="{FF2B5EF4-FFF2-40B4-BE49-F238E27FC236}">
                <a16:creationId xmlns:a16="http://schemas.microsoft.com/office/drawing/2014/main" xmlns="" id="{154C02A1-803C-4983-B0CC-74DDD52406B0}"/>
              </a:ext>
            </a:extLst>
          </p:cNvPr>
          <p:cNvGrpSpPr/>
          <p:nvPr/>
        </p:nvGrpSpPr>
        <p:grpSpPr>
          <a:xfrm>
            <a:off x="1578681" y="2829185"/>
            <a:ext cx="180789" cy="412504"/>
            <a:chOff x="-2986088" y="-171450"/>
            <a:chExt cx="2417763" cy="5516563"/>
          </a:xfrm>
          <a:solidFill>
            <a:srgbClr val="0085B4"/>
          </a:solidFill>
        </p:grpSpPr>
        <p:sp>
          <p:nvSpPr>
            <p:cNvPr id="177" name="Freeform 5">
              <a:extLst>
                <a:ext uri="{FF2B5EF4-FFF2-40B4-BE49-F238E27FC236}">
                  <a16:creationId xmlns:a16="http://schemas.microsoft.com/office/drawing/2014/main" xmlns="" id="{6A6B15F1-79F0-4CE3-92B8-0F94ED37456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6">
              <a:extLst>
                <a:ext uri="{FF2B5EF4-FFF2-40B4-BE49-F238E27FC236}">
                  <a16:creationId xmlns:a16="http://schemas.microsoft.com/office/drawing/2014/main" xmlns="" id="{81117BDC-4EAA-44DE-8D46-6F07016D56D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79" name="Group 1074">
            <a:extLst>
              <a:ext uri="{FF2B5EF4-FFF2-40B4-BE49-F238E27FC236}">
                <a16:creationId xmlns:a16="http://schemas.microsoft.com/office/drawing/2014/main" xmlns="" id="{187DCDE5-9969-4B78-8006-8AF6C9A81A26}"/>
              </a:ext>
            </a:extLst>
          </p:cNvPr>
          <p:cNvGrpSpPr/>
          <p:nvPr/>
        </p:nvGrpSpPr>
        <p:grpSpPr>
          <a:xfrm>
            <a:off x="1758173" y="2829185"/>
            <a:ext cx="180789" cy="412504"/>
            <a:chOff x="-2986088" y="-171450"/>
            <a:chExt cx="2417763" cy="5516563"/>
          </a:xfrm>
          <a:solidFill>
            <a:srgbClr val="0085B4"/>
          </a:solidFill>
        </p:grpSpPr>
        <p:sp>
          <p:nvSpPr>
            <p:cNvPr id="180" name="Freeform 5">
              <a:extLst>
                <a:ext uri="{FF2B5EF4-FFF2-40B4-BE49-F238E27FC236}">
                  <a16:creationId xmlns:a16="http://schemas.microsoft.com/office/drawing/2014/main" xmlns="" id="{1F33D673-51FE-46BC-A9FA-26D336EEEC0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6">
              <a:extLst>
                <a:ext uri="{FF2B5EF4-FFF2-40B4-BE49-F238E27FC236}">
                  <a16:creationId xmlns:a16="http://schemas.microsoft.com/office/drawing/2014/main" xmlns="" id="{F19DA05F-34B0-4C04-A566-F4CC47E2D74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19" name="TextBox 218">
            <a:extLst>
              <a:ext uri="{FF2B5EF4-FFF2-40B4-BE49-F238E27FC236}">
                <a16:creationId xmlns:a16="http://schemas.microsoft.com/office/drawing/2014/main" xmlns="" id="{36F64FEF-48F1-4967-9762-25B84F2372C0}"/>
              </a:ext>
            </a:extLst>
          </p:cNvPr>
          <p:cNvSpPr txBox="1"/>
          <p:nvPr/>
        </p:nvSpPr>
        <p:spPr>
          <a:xfrm>
            <a:off x="5960575" y="5657662"/>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Uzbekistan</a:t>
            </a:r>
          </a:p>
        </p:txBody>
      </p:sp>
      <p:grpSp>
        <p:nvGrpSpPr>
          <p:cNvPr id="221" name="Group 1071">
            <a:extLst>
              <a:ext uri="{FF2B5EF4-FFF2-40B4-BE49-F238E27FC236}">
                <a16:creationId xmlns:a16="http://schemas.microsoft.com/office/drawing/2014/main" xmlns="" id="{EC54F5B4-AEA4-4F25-A87A-89817B3791D3}"/>
              </a:ext>
            </a:extLst>
          </p:cNvPr>
          <p:cNvGrpSpPr/>
          <p:nvPr/>
        </p:nvGrpSpPr>
        <p:grpSpPr>
          <a:xfrm>
            <a:off x="1764128" y="4235859"/>
            <a:ext cx="180789" cy="412504"/>
            <a:chOff x="-2986088" y="-171450"/>
            <a:chExt cx="2417763" cy="5516563"/>
          </a:xfrm>
          <a:solidFill>
            <a:srgbClr val="0085B4"/>
          </a:solidFill>
        </p:grpSpPr>
        <p:sp>
          <p:nvSpPr>
            <p:cNvPr id="222" name="Freeform 5">
              <a:extLst>
                <a:ext uri="{FF2B5EF4-FFF2-40B4-BE49-F238E27FC236}">
                  <a16:creationId xmlns:a16="http://schemas.microsoft.com/office/drawing/2014/main" xmlns="" id="{401ECDEB-1746-455E-AAE4-1FAC9A16992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6">
              <a:extLst>
                <a:ext uri="{FF2B5EF4-FFF2-40B4-BE49-F238E27FC236}">
                  <a16:creationId xmlns:a16="http://schemas.microsoft.com/office/drawing/2014/main" xmlns="" id="{818AA833-E84B-4937-A8D0-1008ED4E2B1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30" name="TextBox 229">
            <a:extLst>
              <a:ext uri="{FF2B5EF4-FFF2-40B4-BE49-F238E27FC236}">
                <a16:creationId xmlns:a16="http://schemas.microsoft.com/office/drawing/2014/main" xmlns="" id="{74A80A75-9A76-496A-A6BA-A5818E7272BF}"/>
              </a:ext>
            </a:extLst>
          </p:cNvPr>
          <p:cNvSpPr txBox="1"/>
          <p:nvPr/>
        </p:nvSpPr>
        <p:spPr>
          <a:xfrm>
            <a:off x="7492017" y="1529553"/>
            <a:ext cx="4211153" cy="1077218"/>
          </a:xfrm>
          <a:prstGeom prst="rect">
            <a:avLst/>
          </a:prstGeom>
          <a:noFill/>
        </p:spPr>
        <p:txBody>
          <a:bodyPr wrap="none" rtlCol="0">
            <a:spAutoFit/>
          </a:bodyPr>
          <a:lstStyle/>
          <a:p>
            <a:pPr marL="285750" indent="-285750">
              <a:buFont typeface="Wingdings" panose="05000000000000000000" pitchFamily="2" charset="2"/>
              <a:buChar char="Ø"/>
            </a:pPr>
            <a:r>
              <a:rPr lang="en-US" sz="1600">
                <a:solidFill>
                  <a:srgbClr val="44546A"/>
                </a:solidFill>
              </a:rPr>
              <a:t>The highest collegial body of the Conference </a:t>
            </a:r>
          </a:p>
          <a:p>
            <a:r>
              <a:rPr lang="en-US" sz="1600">
                <a:solidFill>
                  <a:srgbClr val="44546A"/>
                </a:solidFill>
              </a:rPr>
              <a:t>of ministers</a:t>
            </a:r>
          </a:p>
          <a:p>
            <a:r>
              <a:rPr lang="ru-RU" sz="1600">
                <a:solidFill>
                  <a:srgbClr val="44546A"/>
                </a:solidFill>
              </a:rPr>
              <a:t> </a:t>
            </a:r>
            <a:endParaRPr lang="ru-RU" sz="1600" dirty="0">
              <a:solidFill>
                <a:srgbClr val="44546A"/>
              </a:solidFill>
            </a:endParaRPr>
          </a:p>
          <a:p>
            <a:pPr marL="285750" indent="-285750">
              <a:buFont typeface="Wingdings" panose="05000000000000000000" pitchFamily="2" charset="2"/>
              <a:buChar char="Ø"/>
            </a:pPr>
            <a:r>
              <a:rPr lang="en-GB" sz="1600">
                <a:solidFill>
                  <a:srgbClr val="44546A"/>
                </a:solidFill>
              </a:rPr>
              <a:t>Annual Chairmanship</a:t>
            </a:r>
            <a:endParaRPr lang="en-GB" sz="1600" dirty="0">
              <a:solidFill>
                <a:srgbClr val="44546A"/>
              </a:solidFill>
            </a:endParaRPr>
          </a:p>
        </p:txBody>
      </p:sp>
      <p:cxnSp>
        <p:nvCxnSpPr>
          <p:cNvPr id="9" name="Прямая соединительная линия 8">
            <a:extLst>
              <a:ext uri="{FF2B5EF4-FFF2-40B4-BE49-F238E27FC236}">
                <a16:creationId xmlns:a16="http://schemas.microsoft.com/office/drawing/2014/main" xmlns="" id="{D5E40742-A0A0-480B-AA3E-03F07A8E1EA8}"/>
              </a:ext>
            </a:extLst>
          </p:cNvPr>
          <p:cNvCxnSpPr>
            <a:cxnSpLocks/>
          </p:cNvCxnSpPr>
          <p:nvPr/>
        </p:nvCxnSpPr>
        <p:spPr>
          <a:xfrm flipH="1" flipV="1">
            <a:off x="6275707" y="1398033"/>
            <a:ext cx="1011121" cy="1301728"/>
          </a:xfrm>
          <a:prstGeom prst="line">
            <a:avLst/>
          </a:prstGeom>
          <a:ln>
            <a:solidFill>
              <a:srgbClr val="44546A"/>
            </a:solidFill>
            <a:prstDash val="dash"/>
          </a:ln>
        </p:spPr>
        <p:style>
          <a:lnRef idx="1">
            <a:schemeClr val="accent1"/>
          </a:lnRef>
          <a:fillRef idx="0">
            <a:schemeClr val="accent1"/>
          </a:fillRef>
          <a:effectRef idx="0">
            <a:schemeClr val="accent1"/>
          </a:effectRef>
          <a:fontRef idx="minor">
            <a:schemeClr val="tx1"/>
          </a:fontRef>
        </p:style>
      </p:cxnSp>
      <p:grpSp>
        <p:nvGrpSpPr>
          <p:cNvPr id="12" name="Группа 11">
            <a:extLst>
              <a:ext uri="{FF2B5EF4-FFF2-40B4-BE49-F238E27FC236}">
                <a16:creationId xmlns:a16="http://schemas.microsoft.com/office/drawing/2014/main" xmlns="" id="{E83C7F66-F255-468C-AAC1-EA00DC6A2F0F}"/>
              </a:ext>
            </a:extLst>
          </p:cNvPr>
          <p:cNvGrpSpPr/>
          <p:nvPr/>
        </p:nvGrpSpPr>
        <p:grpSpPr>
          <a:xfrm>
            <a:off x="9710599" y="4757658"/>
            <a:ext cx="1391961" cy="926952"/>
            <a:chOff x="1611765" y="2407328"/>
            <a:chExt cx="1677716" cy="1117245"/>
          </a:xfrm>
        </p:grpSpPr>
        <p:grpSp>
          <p:nvGrpSpPr>
            <p:cNvPr id="63" name="Group 571">
              <a:extLst>
                <a:ext uri="{FF2B5EF4-FFF2-40B4-BE49-F238E27FC236}">
                  <a16:creationId xmlns:a16="http://schemas.microsoft.com/office/drawing/2014/main" xmlns="" id="{83BEA4B3-58B3-4224-B751-293AE5EDEA21}"/>
                </a:ext>
              </a:extLst>
            </p:cNvPr>
            <p:cNvGrpSpPr/>
            <p:nvPr/>
          </p:nvGrpSpPr>
          <p:grpSpPr>
            <a:xfrm>
              <a:off x="1916367" y="2609761"/>
              <a:ext cx="324813" cy="741960"/>
              <a:chOff x="4222204" y="961457"/>
              <a:chExt cx="2814637" cy="6429376"/>
            </a:xfrm>
            <a:solidFill>
              <a:srgbClr val="0085B4"/>
            </a:solidFill>
          </p:grpSpPr>
          <p:sp>
            <p:nvSpPr>
              <p:cNvPr id="70" name="Oval 5">
                <a:extLst>
                  <a:ext uri="{FF2B5EF4-FFF2-40B4-BE49-F238E27FC236}">
                    <a16:creationId xmlns:a16="http://schemas.microsoft.com/office/drawing/2014/main" xmlns="" id="{DA041A96-EF5E-44E7-8250-5715959B19EF}"/>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6">
                <a:extLst>
                  <a:ext uri="{FF2B5EF4-FFF2-40B4-BE49-F238E27FC236}">
                    <a16:creationId xmlns:a16="http://schemas.microsoft.com/office/drawing/2014/main" xmlns="" id="{424E4652-2775-4A6D-AA65-861A294F133A}"/>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574">
              <a:extLst>
                <a:ext uri="{FF2B5EF4-FFF2-40B4-BE49-F238E27FC236}">
                  <a16:creationId xmlns:a16="http://schemas.microsoft.com/office/drawing/2014/main" xmlns="" id="{D78C328D-BF99-4E38-BF50-E8F7AE9735C5}"/>
                </a:ext>
              </a:extLst>
            </p:cNvPr>
            <p:cNvGrpSpPr/>
            <p:nvPr/>
          </p:nvGrpSpPr>
          <p:grpSpPr>
            <a:xfrm>
              <a:off x="2664512" y="2609761"/>
              <a:ext cx="324813" cy="741960"/>
              <a:chOff x="4222204" y="961457"/>
              <a:chExt cx="2814637" cy="6429376"/>
            </a:xfrm>
            <a:solidFill>
              <a:srgbClr val="0085B4"/>
            </a:solidFill>
          </p:grpSpPr>
          <p:sp>
            <p:nvSpPr>
              <p:cNvPr id="68" name="Oval 5">
                <a:extLst>
                  <a:ext uri="{FF2B5EF4-FFF2-40B4-BE49-F238E27FC236}">
                    <a16:creationId xmlns:a16="http://schemas.microsoft.com/office/drawing/2014/main" xmlns="" id="{AB755A03-7623-407A-9A26-42D62DDE22DB}"/>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6">
                <a:extLst>
                  <a:ext uri="{FF2B5EF4-FFF2-40B4-BE49-F238E27FC236}">
                    <a16:creationId xmlns:a16="http://schemas.microsoft.com/office/drawing/2014/main" xmlns="" id="{ECC21CA5-A819-4412-9996-F39FD89C931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5" name="Group 577">
              <a:extLst>
                <a:ext uri="{FF2B5EF4-FFF2-40B4-BE49-F238E27FC236}">
                  <a16:creationId xmlns:a16="http://schemas.microsoft.com/office/drawing/2014/main" xmlns="" id="{66BF4DE2-B2C1-46DA-9ADD-8D4E64C74DB0}"/>
                </a:ext>
              </a:extLst>
            </p:cNvPr>
            <p:cNvGrpSpPr/>
            <p:nvPr/>
          </p:nvGrpSpPr>
          <p:grpSpPr>
            <a:xfrm>
              <a:off x="2214768" y="2436909"/>
              <a:ext cx="476156" cy="1087664"/>
              <a:chOff x="4222204" y="961457"/>
              <a:chExt cx="2814637" cy="6429376"/>
            </a:xfrm>
            <a:solidFill>
              <a:srgbClr val="44546A"/>
            </a:solidFill>
          </p:grpSpPr>
          <p:sp>
            <p:nvSpPr>
              <p:cNvPr id="66" name="Oval 5">
                <a:extLst>
                  <a:ext uri="{FF2B5EF4-FFF2-40B4-BE49-F238E27FC236}">
                    <a16:creationId xmlns:a16="http://schemas.microsoft.com/office/drawing/2014/main" xmlns="" id="{2830BCBA-6485-43BA-98D9-7699C407EEFD}"/>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6">
                <a:extLst>
                  <a:ext uri="{FF2B5EF4-FFF2-40B4-BE49-F238E27FC236}">
                    <a16:creationId xmlns:a16="http://schemas.microsoft.com/office/drawing/2014/main" xmlns="" id="{9D65BEF1-4174-44B2-A95A-F206DDDFFAD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1" name="Group 571">
              <a:extLst>
                <a:ext uri="{FF2B5EF4-FFF2-40B4-BE49-F238E27FC236}">
                  <a16:creationId xmlns:a16="http://schemas.microsoft.com/office/drawing/2014/main" xmlns="" id="{4F28F818-EA48-4BF4-AAC1-3A03C4A25D55}"/>
                </a:ext>
              </a:extLst>
            </p:cNvPr>
            <p:cNvGrpSpPr/>
            <p:nvPr/>
          </p:nvGrpSpPr>
          <p:grpSpPr>
            <a:xfrm>
              <a:off x="1611765" y="2407328"/>
              <a:ext cx="324813" cy="741960"/>
              <a:chOff x="4222204" y="961457"/>
              <a:chExt cx="2814637" cy="6429376"/>
            </a:xfrm>
            <a:solidFill>
              <a:srgbClr val="0085B4"/>
            </a:solidFill>
          </p:grpSpPr>
          <p:sp>
            <p:nvSpPr>
              <p:cNvPr id="232" name="Oval 5">
                <a:extLst>
                  <a:ext uri="{FF2B5EF4-FFF2-40B4-BE49-F238E27FC236}">
                    <a16:creationId xmlns:a16="http://schemas.microsoft.com/office/drawing/2014/main" xmlns="" id="{6A5E2283-1CB9-4175-84C2-F3132F85946C}"/>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6">
                <a:extLst>
                  <a:ext uri="{FF2B5EF4-FFF2-40B4-BE49-F238E27FC236}">
                    <a16:creationId xmlns:a16="http://schemas.microsoft.com/office/drawing/2014/main" xmlns="" id="{DD39F97B-C11A-4B15-B72E-85B8E26AD65D}"/>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4" name="Group 571">
              <a:extLst>
                <a:ext uri="{FF2B5EF4-FFF2-40B4-BE49-F238E27FC236}">
                  <a16:creationId xmlns:a16="http://schemas.microsoft.com/office/drawing/2014/main" xmlns="" id="{AF385F47-506C-449F-A8F1-45D0A442540A}"/>
                </a:ext>
              </a:extLst>
            </p:cNvPr>
            <p:cNvGrpSpPr/>
            <p:nvPr/>
          </p:nvGrpSpPr>
          <p:grpSpPr>
            <a:xfrm>
              <a:off x="2964668" y="2411407"/>
              <a:ext cx="324813" cy="741960"/>
              <a:chOff x="4222204" y="961457"/>
              <a:chExt cx="2814637" cy="6429376"/>
            </a:xfrm>
            <a:solidFill>
              <a:srgbClr val="0085B4"/>
            </a:solidFill>
          </p:grpSpPr>
          <p:sp>
            <p:nvSpPr>
              <p:cNvPr id="235" name="Oval 5">
                <a:extLst>
                  <a:ext uri="{FF2B5EF4-FFF2-40B4-BE49-F238E27FC236}">
                    <a16:creationId xmlns:a16="http://schemas.microsoft.com/office/drawing/2014/main" xmlns="" id="{2AA5734A-22CB-4D31-93FF-E2F64A6B2911}"/>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6">
                <a:extLst>
                  <a:ext uri="{FF2B5EF4-FFF2-40B4-BE49-F238E27FC236}">
                    <a16:creationId xmlns:a16="http://schemas.microsoft.com/office/drawing/2014/main" xmlns="" id="{29AE4F62-3DCF-4541-801B-80F3C91295E1}"/>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cxnSp>
        <p:nvCxnSpPr>
          <p:cNvPr id="5" name="Прямая соединительная линия 4">
            <a:extLst>
              <a:ext uri="{FF2B5EF4-FFF2-40B4-BE49-F238E27FC236}">
                <a16:creationId xmlns:a16="http://schemas.microsoft.com/office/drawing/2014/main" xmlns="" id="{3B25CFE5-5A6A-4027-B3FF-ACB74E4BD8F6}"/>
              </a:ext>
            </a:extLst>
          </p:cNvPr>
          <p:cNvCxnSpPr>
            <a:cxnSpLocks/>
          </p:cNvCxnSpPr>
          <p:nvPr/>
        </p:nvCxnSpPr>
        <p:spPr>
          <a:xfrm>
            <a:off x="3826902" y="2523600"/>
            <a:ext cx="0" cy="103456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11BDC468-A6DA-483A-A075-34568AD0DD39}"/>
              </a:ext>
            </a:extLst>
          </p:cNvPr>
          <p:cNvSpPr txBox="1"/>
          <p:nvPr/>
        </p:nvSpPr>
        <p:spPr>
          <a:xfrm>
            <a:off x="3940403" y="2669340"/>
            <a:ext cx="1562479" cy="738664"/>
          </a:xfrm>
          <a:prstGeom prst="rect">
            <a:avLst/>
          </a:prstGeom>
          <a:noFill/>
        </p:spPr>
        <p:txBody>
          <a:bodyPr wrap="none" rtlCol="0">
            <a:spAutoFit/>
          </a:bodyPr>
          <a:lstStyle/>
          <a:p>
            <a:pPr marL="285750" indent="-285750">
              <a:buFontTx/>
              <a:buChar char="-"/>
            </a:pPr>
            <a:r>
              <a:rPr lang="en-US" sz="1400" b="1">
                <a:solidFill>
                  <a:srgbClr val="44546A"/>
                </a:solidFill>
                <a:latin typeface="Arial" panose="020B0604020202020204" pitchFamily="34" charset="0"/>
                <a:cs typeface="Arial" panose="020B0604020202020204" pitchFamily="34" charset="0"/>
              </a:rPr>
              <a:t>HEAD</a:t>
            </a: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r>
              <a:rPr lang="en-US" sz="1400" b="1">
                <a:solidFill>
                  <a:srgbClr val="44546A"/>
                </a:solidFill>
                <a:latin typeface="Arial" panose="020B0604020202020204" pitchFamily="34" charset="0"/>
                <a:cs typeface="Arial" panose="020B0604020202020204" pitchFamily="34" charset="0"/>
              </a:rPr>
              <a:t>SECRETARY</a:t>
            </a:r>
            <a:endParaRPr lang="aa-ET" sz="1400" b="1" dirty="0">
              <a:solidFill>
                <a:srgbClr val="44546A"/>
              </a:solidFill>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xmlns="" id="{52ACA512-5E3C-45F3-AA51-12B4794A662E}"/>
              </a:ext>
            </a:extLst>
          </p:cNvPr>
          <p:cNvCxnSpPr>
            <a:stCxn id="72" idx="3"/>
          </p:cNvCxnSpPr>
          <p:nvPr/>
        </p:nvCxnSpPr>
        <p:spPr>
          <a:xfrm flipV="1">
            <a:off x="6013026" y="3038672"/>
            <a:ext cx="3118544" cy="2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11195676-A71A-4CB0-896E-5DBB50574693}"/>
              </a:ext>
            </a:extLst>
          </p:cNvPr>
          <p:cNvCxnSpPr/>
          <p:nvPr/>
        </p:nvCxnSpPr>
        <p:spPr>
          <a:xfrm>
            <a:off x="8540645" y="4411274"/>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6FCAC7F3-FACA-499E-A1A0-ED37E62EAEA6}"/>
              </a:ext>
            </a:extLst>
          </p:cNvPr>
          <p:cNvCxnSpPr>
            <a:cxnSpLocks/>
          </p:cNvCxnSpPr>
          <p:nvPr/>
        </p:nvCxnSpPr>
        <p:spPr>
          <a:xfrm>
            <a:off x="8540645" y="5858175"/>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2FCC7CF-8FBE-44D3-B41E-6A5E2AE160D3}"/>
              </a:ext>
            </a:extLst>
          </p:cNvPr>
          <p:cNvCxnSpPr>
            <a:cxnSpLocks/>
          </p:cNvCxnSpPr>
          <p:nvPr/>
        </p:nvCxnSpPr>
        <p:spPr>
          <a:xfrm>
            <a:off x="9131570" y="3038672"/>
            <a:ext cx="0" cy="2826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62FC80E-D409-4427-BBF3-60A275D253C7}"/>
              </a:ext>
            </a:extLst>
          </p:cNvPr>
          <p:cNvCxnSpPr/>
          <p:nvPr/>
        </p:nvCxnSpPr>
        <p:spPr>
          <a:xfrm flipV="1">
            <a:off x="3235569" y="3682445"/>
            <a:ext cx="0" cy="15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BCAD740D-037F-40FB-A722-8F8077428700}"/>
              </a:ext>
            </a:extLst>
          </p:cNvPr>
          <p:cNvCxnSpPr/>
          <p:nvPr/>
        </p:nvCxnSpPr>
        <p:spPr>
          <a:xfrm>
            <a:off x="3235569" y="3682445"/>
            <a:ext cx="5896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1D52BEE1-8E1F-4C06-B56C-26F9B699C9A5}"/>
              </a:ext>
            </a:extLst>
          </p:cNvPr>
          <p:cNvCxnSpPr>
            <a:cxnSpLocks/>
          </p:cNvCxnSpPr>
          <p:nvPr/>
        </p:nvCxnSpPr>
        <p:spPr>
          <a:xfrm>
            <a:off x="3235569" y="5134910"/>
            <a:ext cx="0" cy="123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A53176B-DD6F-4626-900F-CB34913FF797}"/>
              </a:ext>
            </a:extLst>
          </p:cNvPr>
          <p:cNvCxnSpPr/>
          <p:nvPr/>
        </p:nvCxnSpPr>
        <p:spPr>
          <a:xfrm>
            <a:off x="3235569" y="5134910"/>
            <a:ext cx="589600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xmlns="" id="{7710FDC2-CEB9-4114-BF6B-67F67D00F2E1}"/>
              </a:ext>
            </a:extLst>
          </p:cNvPr>
          <p:cNvSpPr/>
          <p:nvPr/>
        </p:nvSpPr>
        <p:spPr>
          <a:xfrm>
            <a:off x="9131570" y="3038672"/>
            <a:ext cx="2548096" cy="28325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54" name="TextBox 53">
            <a:extLst>
              <a:ext uri="{FF2B5EF4-FFF2-40B4-BE49-F238E27FC236}">
                <a16:creationId xmlns:a16="http://schemas.microsoft.com/office/drawing/2014/main" xmlns="" id="{C13DD5FE-3180-453C-BF71-175123399080}"/>
              </a:ext>
            </a:extLst>
          </p:cNvPr>
          <p:cNvSpPr txBox="1"/>
          <p:nvPr/>
        </p:nvSpPr>
        <p:spPr>
          <a:xfrm>
            <a:off x="9288925" y="3241782"/>
            <a:ext cx="2207893" cy="1569660"/>
          </a:xfrm>
          <a:prstGeom prst="rect">
            <a:avLst/>
          </a:prstGeom>
          <a:noFill/>
        </p:spPr>
        <p:txBody>
          <a:bodyPr wrap="square" rtlCol="0">
            <a:spAutoFit/>
          </a:bodyPr>
          <a:lstStyle/>
          <a:p>
            <a:pPr algn="ctr"/>
            <a:r>
              <a:rPr lang="en-GB" sz="2400" b="1">
                <a:solidFill>
                  <a:srgbClr val="44546A"/>
                </a:solidFill>
                <a:latin typeface="Arial" panose="020B0604020202020204" pitchFamily="34" charset="0"/>
                <a:cs typeface="Arial" panose="020B0604020202020204" pitchFamily="34" charset="0"/>
              </a:rPr>
              <a:t>The Bureau -</a:t>
            </a:r>
          </a:p>
          <a:p>
            <a:pPr algn="ctr"/>
            <a:r>
              <a:rPr lang="en-GB" sz="2400" b="1">
                <a:solidFill>
                  <a:srgbClr val="44546A"/>
                </a:solidFill>
                <a:latin typeface="Arial" panose="020B0604020202020204" pitchFamily="34" charset="0"/>
                <a:cs typeface="Arial" panose="020B0604020202020204" pitchFamily="34" charset="0"/>
              </a:rPr>
              <a:t>permanent staff</a:t>
            </a:r>
          </a:p>
          <a:p>
            <a:pPr algn="ctr"/>
            <a:r>
              <a:rPr lang="en-GB" sz="2400" b="1">
                <a:solidFill>
                  <a:srgbClr val="44546A"/>
                </a:solidFill>
                <a:latin typeface="Arial" panose="020B0604020202020204" pitchFamily="34" charset="0"/>
                <a:cs typeface="Arial" panose="020B0604020202020204" pitchFamily="34" charset="0"/>
              </a:rPr>
              <a:t>6 people</a:t>
            </a:r>
            <a:endParaRPr lang="aa-ET" sz="2400" b="1"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69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3939540"/>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US" sz="2000" dirty="0" smtClean="0">
                <a:solidFill>
                  <a:schemeClr val="bg2">
                    <a:lumMod val="25000"/>
                  </a:schemeClr>
                </a:solidFill>
                <a:latin typeface="Arial" panose="020B0604020202020204" pitchFamily="34" charset="0"/>
                <a:cs typeface="Arial" panose="020B0604020202020204" pitchFamily="34" charset="0"/>
              </a:rPr>
              <a:t>Preparing and monitoring </a:t>
            </a:r>
            <a:r>
              <a:rPr lang="en-US" sz="2000" dirty="0">
                <a:solidFill>
                  <a:schemeClr val="bg2">
                    <a:lumMod val="25000"/>
                  </a:schemeClr>
                </a:solidFill>
                <a:latin typeface="Arial" panose="020B0604020202020204" pitchFamily="34" charset="0"/>
                <a:cs typeface="Arial" panose="020B0604020202020204" pitchFamily="34" charset="0"/>
              </a:rPr>
              <a:t>of work plans</a:t>
            </a:r>
          </a:p>
          <a:p>
            <a:pPr marL="285750" indent="-285750" algn="just">
              <a:spcAft>
                <a:spcPts val="600"/>
              </a:spcAft>
              <a:buFont typeface="Wingdings" panose="05000000000000000000" pitchFamily="2" charset="2"/>
              <a:buChar char="ü"/>
            </a:pPr>
            <a:r>
              <a:rPr lang="en-US" sz="2000" dirty="0" smtClean="0">
                <a:solidFill>
                  <a:schemeClr val="bg2">
                    <a:lumMod val="25000"/>
                  </a:schemeClr>
                </a:solidFill>
                <a:latin typeface="Arial" panose="020B0604020202020204" pitchFamily="34" charset="0"/>
                <a:cs typeface="Arial" panose="020B0604020202020204" pitchFamily="34" charset="0"/>
              </a:rPr>
              <a:t>Organizing the Conferences </a:t>
            </a:r>
            <a:r>
              <a:rPr lang="en-US" sz="2000" dirty="0">
                <a:solidFill>
                  <a:schemeClr val="bg2">
                    <a:lumMod val="25000"/>
                  </a:schemeClr>
                </a:solidFill>
                <a:latin typeface="Arial" panose="020B0604020202020204" pitchFamily="34" charset="0"/>
                <a:cs typeface="Arial" panose="020B0604020202020204" pitchFamily="34" charset="0"/>
              </a:rPr>
              <a:t>of </a:t>
            </a:r>
            <a:r>
              <a:rPr lang="en-US" sz="2000" dirty="0" smtClean="0">
                <a:solidFill>
                  <a:schemeClr val="bg2">
                    <a:lumMod val="25000"/>
                  </a:schemeClr>
                </a:solidFill>
                <a:latin typeface="Arial" panose="020B0604020202020204" pitchFamily="34" charset="0"/>
                <a:cs typeface="Arial" panose="020B0604020202020204" pitchFamily="34" charset="0"/>
              </a:rPr>
              <a:t>CA Ministers </a:t>
            </a:r>
            <a:r>
              <a:rPr lang="en-US" sz="2000" dirty="0">
                <a:solidFill>
                  <a:schemeClr val="bg2">
                    <a:lumMod val="25000"/>
                  </a:schemeClr>
                </a:solidFill>
                <a:latin typeface="Arial" panose="020B0604020202020204" pitchFamily="34" charset="0"/>
                <a:cs typeface="Arial" panose="020B0604020202020204" pitchFamily="34" charset="0"/>
              </a:rPr>
              <a:t>of </a:t>
            </a:r>
            <a:r>
              <a:rPr lang="en-US" sz="2000" dirty="0" smtClean="0">
                <a:solidFill>
                  <a:schemeClr val="bg2">
                    <a:lumMod val="25000"/>
                  </a:schemeClr>
                </a:solidFill>
                <a:latin typeface="Arial" panose="020B0604020202020204" pitchFamily="34" charset="0"/>
                <a:cs typeface="Arial" panose="020B0604020202020204" pitchFamily="34" charset="0"/>
              </a:rPr>
              <a:t>Education</a:t>
            </a:r>
            <a:endParaRPr lang="en-US" sz="2000" dirty="0">
              <a:solidFill>
                <a:schemeClr val="bg2">
                  <a:lumMod val="25000"/>
                </a:schemeClr>
              </a:solidFill>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Coordination of the activities of the Alliance of Central Asian Universities</a:t>
            </a:r>
          </a:p>
          <a:p>
            <a:pPr marL="285750" indent="-285750" algn="just">
              <a:spcAft>
                <a:spcPts val="600"/>
              </a:spcAft>
              <a:buFont typeface="Wingdings" panose="05000000000000000000" pitchFamily="2" charset="2"/>
              <a:buChar char="ü"/>
            </a:pPr>
            <a:r>
              <a:rPr lang="en-US" sz="2000" dirty="0" smtClean="0">
                <a:solidFill>
                  <a:schemeClr val="bg2">
                    <a:lumMod val="25000"/>
                  </a:schemeClr>
                </a:solidFill>
                <a:latin typeface="Arial" panose="020B0604020202020204" pitchFamily="34" charset="0"/>
                <a:cs typeface="Arial" panose="020B0604020202020204" pitchFamily="34" charset="0"/>
              </a:rPr>
              <a:t>Assisting </a:t>
            </a:r>
            <a:r>
              <a:rPr lang="en-US" sz="2000" dirty="0">
                <a:solidFill>
                  <a:schemeClr val="bg2">
                    <a:lumMod val="25000"/>
                  </a:schemeClr>
                </a:solidFill>
                <a:latin typeface="Arial" panose="020B0604020202020204" pitchFamily="34" charset="0"/>
                <a:cs typeface="Arial" panose="020B0604020202020204" pitchFamily="34" charset="0"/>
              </a:rPr>
              <a:t>in establishing the Central Asian Student Alliance and the Working Group on Quality Assurance in Higher Education</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Organization of the annual Central Asian Rectors </a:t>
            </a:r>
            <a:r>
              <a:rPr lang="en-US" sz="2000" dirty="0" smtClean="0">
                <a:solidFill>
                  <a:schemeClr val="bg2">
                    <a:lumMod val="25000"/>
                  </a:schemeClr>
                </a:solidFill>
                <a:latin typeface="Arial" panose="020B0604020202020204" pitchFamily="34" charset="0"/>
                <a:cs typeface="Arial" panose="020B0604020202020204" pitchFamily="34" charset="0"/>
              </a:rPr>
              <a:t>Forum</a:t>
            </a:r>
          </a:p>
          <a:p>
            <a:pPr marL="285750" indent="-285750" algn="just">
              <a:spcAft>
                <a:spcPts val="600"/>
              </a:spcAft>
              <a:buFont typeface="Wingdings" panose="05000000000000000000" pitchFamily="2" charset="2"/>
              <a:buChar char="ü"/>
            </a:pPr>
            <a:r>
              <a:rPr lang="en-US" sz="2000" dirty="0" smtClean="0">
                <a:solidFill>
                  <a:schemeClr val="bg2">
                    <a:lumMod val="25000"/>
                  </a:schemeClr>
                </a:solidFill>
                <a:latin typeface="Arial" panose="020B0604020202020204" pitchFamily="34" charset="0"/>
                <a:cs typeface="Arial" panose="020B0604020202020204" pitchFamily="34" charset="0"/>
              </a:rPr>
              <a:t>Methodological support for Central Asian Higher education organizations</a:t>
            </a:r>
            <a:endParaRPr lang="en-US" sz="2000" dirty="0">
              <a:solidFill>
                <a:schemeClr val="bg2">
                  <a:lumMod val="25000"/>
                </a:schemeClr>
              </a:solidFill>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Promotional events</a:t>
            </a:r>
            <a:endParaRPr lang="ru-RU" sz="2000" dirty="0">
              <a:solidFill>
                <a:schemeClr val="bg2">
                  <a:lumMod val="2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a:solidFill>
                  <a:schemeClr val="tx2">
                    <a:lumMod val="75000"/>
                  </a:schemeClr>
                </a:solidFill>
                <a:latin typeface="Arial" panose="020B0604020202020204" pitchFamily="34" charset="0"/>
                <a:cs typeface="Arial" panose="020B0604020202020204" pitchFamily="34" charset="0"/>
              </a:rPr>
              <a:t>TASKS OF THE CAHEA BUREAU</a:t>
            </a:r>
            <a:endParaRPr lang="ru-RU" sz="2000" b="1">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9</a:t>
            </a: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970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186204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Further work on promotion of the CAHEA</a:t>
            </a:r>
          </a:p>
          <a:p>
            <a:pPr algn="just">
              <a:spcAft>
                <a:spcPts val="600"/>
              </a:spcAft>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EHEA Ministers Conference and Global Policy Forum 2024, Tirana, Albania</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FURTHER STEPS</a:t>
            </a:r>
            <a:endParaRPr lang="ru-RU"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474251" y="6474541"/>
            <a:ext cx="605692" cy="297873"/>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80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p:nvPr/>
        </p:nvSpPr>
        <p:spPr>
          <a:xfrm flipH="1" flipV="1">
            <a:off x="10344473" y="1"/>
            <a:ext cx="1845941" cy="861245"/>
          </a:xfrm>
          <a:custGeom>
            <a:avLst/>
            <a:gdLst>
              <a:gd name="connsiteX0" fmla="*/ 0 w 6886500"/>
              <a:gd name="connsiteY0" fmla="*/ 0 h 3212976"/>
              <a:gd name="connsiteX1" fmla="*/ 6886500 w 6886500"/>
              <a:gd name="connsiteY1" fmla="*/ 0 h 3212976"/>
              <a:gd name="connsiteX2" fmla="*/ 6886500 w 6886500"/>
              <a:gd name="connsiteY2" fmla="*/ 3212976 h 3212976"/>
              <a:gd name="connsiteX3" fmla="*/ 0 w 6886500"/>
              <a:gd name="connsiteY3" fmla="*/ 3212976 h 3212976"/>
              <a:gd name="connsiteX4" fmla="*/ 0 w 6886500"/>
              <a:gd name="connsiteY4" fmla="*/ 0 h 3212976"/>
              <a:gd name="connsiteX0" fmla="*/ 0 w 6886500"/>
              <a:gd name="connsiteY0" fmla="*/ 0 h 3212976"/>
              <a:gd name="connsiteX1" fmla="*/ 6886500 w 6886500"/>
              <a:gd name="connsiteY1" fmla="*/ 3212976 h 3212976"/>
              <a:gd name="connsiteX2" fmla="*/ 0 w 6886500"/>
              <a:gd name="connsiteY2" fmla="*/ 3212976 h 3212976"/>
              <a:gd name="connsiteX3" fmla="*/ 0 w 6886500"/>
              <a:gd name="connsiteY3" fmla="*/ 0 h 3212976"/>
            </a:gdLst>
            <a:ahLst/>
            <a:cxnLst>
              <a:cxn ang="0">
                <a:pos x="connsiteX0" y="connsiteY0"/>
              </a:cxn>
              <a:cxn ang="0">
                <a:pos x="connsiteX1" y="connsiteY1"/>
              </a:cxn>
              <a:cxn ang="0">
                <a:pos x="connsiteX2" y="connsiteY2"/>
              </a:cxn>
              <a:cxn ang="0">
                <a:pos x="connsiteX3" y="connsiteY3"/>
              </a:cxn>
            </a:cxnLst>
            <a:rect l="l" t="t" r="r" b="b"/>
            <a:pathLst>
              <a:path w="6886500" h="3212976">
                <a:moveTo>
                  <a:pt x="0" y="0"/>
                </a:moveTo>
                <a:lnTo>
                  <a:pt x="6886500" y="3212976"/>
                </a:lnTo>
                <a:lnTo>
                  <a:pt x="0" y="3212976"/>
                </a:lnTo>
                <a:lnTo>
                  <a:pt x="0" y="0"/>
                </a:lnTo>
                <a:close/>
              </a:path>
            </a:pathLst>
          </a:cu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p:cNvGrpSpPr/>
          <p:nvPr/>
        </p:nvGrpSpPr>
        <p:grpSpPr>
          <a:xfrm>
            <a:off x="727021" y="4866742"/>
            <a:ext cx="346749" cy="346750"/>
            <a:chOff x="7109117" y="3531825"/>
            <a:chExt cx="346749" cy="346750"/>
          </a:xfrm>
        </p:grpSpPr>
        <p:sp>
          <p:nvSpPr>
            <p:cNvPr id="52" name="Freeform 192"/>
            <p:cNvSpPr>
              <a:spLocks noEditPoints="1"/>
            </p:cNvSpPr>
            <p:nvPr/>
          </p:nvSpPr>
          <p:spPr bwMode="auto">
            <a:xfrm>
              <a:off x="7186141" y="3531825"/>
              <a:ext cx="192701" cy="192701"/>
            </a:xfrm>
            <a:custGeom>
              <a:avLst/>
              <a:gdLst>
                <a:gd name="T0" fmla="*/ 616 w 1365"/>
                <a:gd name="T1" fmla="*/ 277 h 1366"/>
                <a:gd name="T2" fmla="*/ 494 w 1365"/>
                <a:gd name="T3" fmla="*/ 319 h 1366"/>
                <a:gd name="T4" fmla="*/ 392 w 1365"/>
                <a:gd name="T5" fmla="*/ 393 h 1366"/>
                <a:gd name="T6" fmla="*/ 319 w 1365"/>
                <a:gd name="T7" fmla="*/ 495 h 1366"/>
                <a:gd name="T8" fmla="*/ 277 w 1365"/>
                <a:gd name="T9" fmla="*/ 616 h 1366"/>
                <a:gd name="T10" fmla="*/ 277 w 1365"/>
                <a:gd name="T11" fmla="*/ 750 h 1366"/>
                <a:gd name="T12" fmla="*/ 319 w 1365"/>
                <a:gd name="T13" fmla="*/ 871 h 1366"/>
                <a:gd name="T14" fmla="*/ 392 w 1365"/>
                <a:gd name="T15" fmla="*/ 973 h 1366"/>
                <a:gd name="T16" fmla="*/ 494 w 1365"/>
                <a:gd name="T17" fmla="*/ 1047 h 1366"/>
                <a:gd name="T18" fmla="*/ 616 w 1365"/>
                <a:gd name="T19" fmla="*/ 1087 h 1366"/>
                <a:gd name="T20" fmla="*/ 749 w 1365"/>
                <a:gd name="T21" fmla="*/ 1087 h 1366"/>
                <a:gd name="T22" fmla="*/ 871 w 1365"/>
                <a:gd name="T23" fmla="*/ 1047 h 1366"/>
                <a:gd name="T24" fmla="*/ 972 w 1365"/>
                <a:gd name="T25" fmla="*/ 973 h 1366"/>
                <a:gd name="T26" fmla="*/ 1046 w 1365"/>
                <a:gd name="T27" fmla="*/ 871 h 1366"/>
                <a:gd name="T28" fmla="*/ 1086 w 1365"/>
                <a:gd name="T29" fmla="*/ 750 h 1366"/>
                <a:gd name="T30" fmla="*/ 1086 w 1365"/>
                <a:gd name="T31" fmla="*/ 616 h 1366"/>
                <a:gd name="T32" fmla="*/ 1046 w 1365"/>
                <a:gd name="T33" fmla="*/ 495 h 1366"/>
                <a:gd name="T34" fmla="*/ 972 w 1365"/>
                <a:gd name="T35" fmla="*/ 393 h 1366"/>
                <a:gd name="T36" fmla="*/ 871 w 1365"/>
                <a:gd name="T37" fmla="*/ 319 h 1366"/>
                <a:gd name="T38" fmla="*/ 749 w 1365"/>
                <a:gd name="T39" fmla="*/ 277 h 1366"/>
                <a:gd name="T40" fmla="*/ 681 w 1365"/>
                <a:gd name="T41" fmla="*/ 0 h 1366"/>
                <a:gd name="T42" fmla="*/ 863 w 1365"/>
                <a:gd name="T43" fmla="*/ 24 h 1366"/>
                <a:gd name="T44" fmla="*/ 1026 w 1365"/>
                <a:gd name="T45" fmla="*/ 94 h 1366"/>
                <a:gd name="T46" fmla="*/ 1164 w 1365"/>
                <a:gd name="T47" fmla="*/ 200 h 1366"/>
                <a:gd name="T48" fmla="*/ 1271 w 1365"/>
                <a:gd name="T49" fmla="*/ 339 h 1366"/>
                <a:gd name="T50" fmla="*/ 1341 w 1365"/>
                <a:gd name="T51" fmla="*/ 501 h 1366"/>
                <a:gd name="T52" fmla="*/ 1365 w 1365"/>
                <a:gd name="T53" fmla="*/ 682 h 1366"/>
                <a:gd name="T54" fmla="*/ 1341 w 1365"/>
                <a:gd name="T55" fmla="*/ 863 h 1366"/>
                <a:gd name="T56" fmla="*/ 1271 w 1365"/>
                <a:gd name="T57" fmla="*/ 1027 h 1366"/>
                <a:gd name="T58" fmla="*/ 1164 w 1365"/>
                <a:gd name="T59" fmla="*/ 1164 h 1366"/>
                <a:gd name="T60" fmla="*/ 1026 w 1365"/>
                <a:gd name="T61" fmla="*/ 1272 h 1366"/>
                <a:gd name="T62" fmla="*/ 863 w 1365"/>
                <a:gd name="T63" fmla="*/ 1342 h 1366"/>
                <a:gd name="T64" fmla="*/ 681 w 1365"/>
                <a:gd name="T65" fmla="*/ 1366 h 1366"/>
                <a:gd name="T66" fmla="*/ 500 w 1365"/>
                <a:gd name="T67" fmla="*/ 1342 h 1366"/>
                <a:gd name="T68" fmla="*/ 339 w 1365"/>
                <a:gd name="T69" fmla="*/ 1272 h 1366"/>
                <a:gd name="T70" fmla="*/ 199 w 1365"/>
                <a:gd name="T71" fmla="*/ 1164 h 1366"/>
                <a:gd name="T72" fmla="*/ 93 w 1365"/>
                <a:gd name="T73" fmla="*/ 1027 h 1366"/>
                <a:gd name="T74" fmla="*/ 24 w 1365"/>
                <a:gd name="T75" fmla="*/ 863 h 1366"/>
                <a:gd name="T76" fmla="*/ 0 w 1365"/>
                <a:gd name="T77" fmla="*/ 682 h 1366"/>
                <a:gd name="T78" fmla="*/ 24 w 1365"/>
                <a:gd name="T79" fmla="*/ 501 h 1366"/>
                <a:gd name="T80" fmla="*/ 93 w 1365"/>
                <a:gd name="T81" fmla="*/ 339 h 1366"/>
                <a:gd name="T82" fmla="*/ 199 w 1365"/>
                <a:gd name="T83" fmla="*/ 200 h 1366"/>
                <a:gd name="T84" fmla="*/ 339 w 1365"/>
                <a:gd name="T85" fmla="*/ 94 h 1366"/>
                <a:gd name="T86" fmla="*/ 500 w 1365"/>
                <a:gd name="T87" fmla="*/ 24 h 1366"/>
                <a:gd name="T88" fmla="*/ 681 w 1365"/>
                <a:gd name="T8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5" h="1366">
                  <a:moveTo>
                    <a:pt x="681" y="273"/>
                  </a:moveTo>
                  <a:lnTo>
                    <a:pt x="616" y="277"/>
                  </a:lnTo>
                  <a:lnTo>
                    <a:pt x="552" y="293"/>
                  </a:lnTo>
                  <a:lnTo>
                    <a:pt x="494" y="319"/>
                  </a:lnTo>
                  <a:lnTo>
                    <a:pt x="440" y="351"/>
                  </a:lnTo>
                  <a:lnTo>
                    <a:pt x="392" y="393"/>
                  </a:lnTo>
                  <a:lnTo>
                    <a:pt x="352" y="441"/>
                  </a:lnTo>
                  <a:lnTo>
                    <a:pt x="319" y="495"/>
                  </a:lnTo>
                  <a:lnTo>
                    <a:pt x="293" y="552"/>
                  </a:lnTo>
                  <a:lnTo>
                    <a:pt x="277" y="616"/>
                  </a:lnTo>
                  <a:lnTo>
                    <a:pt x="273" y="682"/>
                  </a:lnTo>
                  <a:lnTo>
                    <a:pt x="277" y="750"/>
                  </a:lnTo>
                  <a:lnTo>
                    <a:pt x="293" y="812"/>
                  </a:lnTo>
                  <a:lnTo>
                    <a:pt x="319" y="871"/>
                  </a:lnTo>
                  <a:lnTo>
                    <a:pt x="352" y="925"/>
                  </a:lnTo>
                  <a:lnTo>
                    <a:pt x="392" y="973"/>
                  </a:lnTo>
                  <a:lnTo>
                    <a:pt x="440" y="1013"/>
                  </a:lnTo>
                  <a:lnTo>
                    <a:pt x="494" y="1047"/>
                  </a:lnTo>
                  <a:lnTo>
                    <a:pt x="552" y="1071"/>
                  </a:lnTo>
                  <a:lnTo>
                    <a:pt x="616" y="1087"/>
                  </a:lnTo>
                  <a:lnTo>
                    <a:pt x="681" y="1093"/>
                  </a:lnTo>
                  <a:lnTo>
                    <a:pt x="749" y="1087"/>
                  </a:lnTo>
                  <a:lnTo>
                    <a:pt x="811" y="1071"/>
                  </a:lnTo>
                  <a:lnTo>
                    <a:pt x="871" y="1047"/>
                  </a:lnTo>
                  <a:lnTo>
                    <a:pt x="924" y="1013"/>
                  </a:lnTo>
                  <a:lnTo>
                    <a:pt x="972" y="973"/>
                  </a:lnTo>
                  <a:lnTo>
                    <a:pt x="1012" y="925"/>
                  </a:lnTo>
                  <a:lnTo>
                    <a:pt x="1046" y="871"/>
                  </a:lnTo>
                  <a:lnTo>
                    <a:pt x="1070" y="812"/>
                  </a:lnTo>
                  <a:lnTo>
                    <a:pt x="1086" y="750"/>
                  </a:lnTo>
                  <a:lnTo>
                    <a:pt x="1092" y="682"/>
                  </a:lnTo>
                  <a:lnTo>
                    <a:pt x="1086" y="616"/>
                  </a:lnTo>
                  <a:lnTo>
                    <a:pt x="1070" y="552"/>
                  </a:lnTo>
                  <a:lnTo>
                    <a:pt x="1046" y="495"/>
                  </a:lnTo>
                  <a:lnTo>
                    <a:pt x="1012" y="441"/>
                  </a:lnTo>
                  <a:lnTo>
                    <a:pt x="972" y="393"/>
                  </a:lnTo>
                  <a:lnTo>
                    <a:pt x="924" y="351"/>
                  </a:lnTo>
                  <a:lnTo>
                    <a:pt x="871" y="319"/>
                  </a:lnTo>
                  <a:lnTo>
                    <a:pt x="811" y="293"/>
                  </a:lnTo>
                  <a:lnTo>
                    <a:pt x="749" y="277"/>
                  </a:lnTo>
                  <a:lnTo>
                    <a:pt x="681" y="273"/>
                  </a:lnTo>
                  <a:close/>
                  <a:moveTo>
                    <a:pt x="681" y="0"/>
                  </a:moveTo>
                  <a:lnTo>
                    <a:pt x="775" y="6"/>
                  </a:lnTo>
                  <a:lnTo>
                    <a:pt x="863" y="24"/>
                  </a:lnTo>
                  <a:lnTo>
                    <a:pt x="948" y="54"/>
                  </a:lnTo>
                  <a:lnTo>
                    <a:pt x="1026" y="94"/>
                  </a:lnTo>
                  <a:lnTo>
                    <a:pt x="1100" y="142"/>
                  </a:lnTo>
                  <a:lnTo>
                    <a:pt x="1164" y="200"/>
                  </a:lnTo>
                  <a:lnTo>
                    <a:pt x="1221" y="265"/>
                  </a:lnTo>
                  <a:lnTo>
                    <a:pt x="1271" y="339"/>
                  </a:lnTo>
                  <a:lnTo>
                    <a:pt x="1311" y="417"/>
                  </a:lnTo>
                  <a:lnTo>
                    <a:pt x="1341" y="501"/>
                  </a:lnTo>
                  <a:lnTo>
                    <a:pt x="1359" y="590"/>
                  </a:lnTo>
                  <a:lnTo>
                    <a:pt x="1365" y="682"/>
                  </a:lnTo>
                  <a:lnTo>
                    <a:pt x="1359" y="776"/>
                  </a:lnTo>
                  <a:lnTo>
                    <a:pt x="1341" y="863"/>
                  </a:lnTo>
                  <a:lnTo>
                    <a:pt x="1311" y="947"/>
                  </a:lnTo>
                  <a:lnTo>
                    <a:pt x="1271" y="1027"/>
                  </a:lnTo>
                  <a:lnTo>
                    <a:pt x="1221" y="1099"/>
                  </a:lnTo>
                  <a:lnTo>
                    <a:pt x="1164" y="1164"/>
                  </a:lnTo>
                  <a:lnTo>
                    <a:pt x="1100" y="1222"/>
                  </a:lnTo>
                  <a:lnTo>
                    <a:pt x="1026" y="1272"/>
                  </a:lnTo>
                  <a:lnTo>
                    <a:pt x="948" y="1312"/>
                  </a:lnTo>
                  <a:lnTo>
                    <a:pt x="863" y="1342"/>
                  </a:lnTo>
                  <a:lnTo>
                    <a:pt x="775" y="1360"/>
                  </a:lnTo>
                  <a:lnTo>
                    <a:pt x="681" y="1366"/>
                  </a:lnTo>
                  <a:lnTo>
                    <a:pt x="590" y="1360"/>
                  </a:lnTo>
                  <a:lnTo>
                    <a:pt x="500" y="1342"/>
                  </a:lnTo>
                  <a:lnTo>
                    <a:pt x="416" y="1312"/>
                  </a:lnTo>
                  <a:lnTo>
                    <a:pt x="339" y="1272"/>
                  </a:lnTo>
                  <a:lnTo>
                    <a:pt x="265" y="1222"/>
                  </a:lnTo>
                  <a:lnTo>
                    <a:pt x="199" y="1164"/>
                  </a:lnTo>
                  <a:lnTo>
                    <a:pt x="141" y="1099"/>
                  </a:lnTo>
                  <a:lnTo>
                    <a:pt x="93" y="1027"/>
                  </a:lnTo>
                  <a:lnTo>
                    <a:pt x="54" y="947"/>
                  </a:lnTo>
                  <a:lnTo>
                    <a:pt x="24" y="863"/>
                  </a:lnTo>
                  <a:lnTo>
                    <a:pt x="6" y="776"/>
                  </a:lnTo>
                  <a:lnTo>
                    <a:pt x="0" y="682"/>
                  </a:lnTo>
                  <a:lnTo>
                    <a:pt x="6" y="590"/>
                  </a:lnTo>
                  <a:lnTo>
                    <a:pt x="24" y="501"/>
                  </a:lnTo>
                  <a:lnTo>
                    <a:pt x="54" y="417"/>
                  </a:lnTo>
                  <a:lnTo>
                    <a:pt x="93" y="339"/>
                  </a:lnTo>
                  <a:lnTo>
                    <a:pt x="141" y="265"/>
                  </a:lnTo>
                  <a:lnTo>
                    <a:pt x="199" y="200"/>
                  </a:lnTo>
                  <a:lnTo>
                    <a:pt x="265" y="142"/>
                  </a:lnTo>
                  <a:lnTo>
                    <a:pt x="339" y="94"/>
                  </a:lnTo>
                  <a:lnTo>
                    <a:pt x="416" y="54"/>
                  </a:lnTo>
                  <a:lnTo>
                    <a:pt x="500" y="24"/>
                  </a:lnTo>
                  <a:lnTo>
                    <a:pt x="590" y="6"/>
                  </a:lnTo>
                  <a:lnTo>
                    <a:pt x="6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193"/>
            <p:cNvSpPr>
              <a:spLocks noEditPoints="1"/>
            </p:cNvSpPr>
            <p:nvPr/>
          </p:nvSpPr>
          <p:spPr bwMode="auto">
            <a:xfrm>
              <a:off x="7109117" y="3685874"/>
              <a:ext cx="346749" cy="192701"/>
            </a:xfrm>
            <a:custGeom>
              <a:avLst/>
              <a:gdLst>
                <a:gd name="T0" fmla="*/ 1120 w 2457"/>
                <a:gd name="T1" fmla="*/ 279 h 1365"/>
                <a:gd name="T2" fmla="*/ 912 w 2457"/>
                <a:gd name="T3" fmla="*/ 327 h 1365"/>
                <a:gd name="T4" fmla="*/ 725 w 2457"/>
                <a:gd name="T5" fmla="*/ 416 h 1365"/>
                <a:gd name="T6" fmla="*/ 562 w 2457"/>
                <a:gd name="T7" fmla="*/ 544 h 1365"/>
                <a:gd name="T8" fmla="*/ 430 w 2457"/>
                <a:gd name="T9" fmla="*/ 701 h 1365"/>
                <a:gd name="T10" fmla="*/ 334 w 2457"/>
                <a:gd name="T11" fmla="*/ 887 h 1365"/>
                <a:gd name="T12" fmla="*/ 283 w 2457"/>
                <a:gd name="T13" fmla="*/ 1092 h 1365"/>
                <a:gd name="T14" fmla="*/ 2154 w 2457"/>
                <a:gd name="T15" fmla="*/ 986 h 1365"/>
                <a:gd name="T16" fmla="*/ 2078 w 2457"/>
                <a:gd name="T17" fmla="*/ 791 h 1365"/>
                <a:gd name="T18" fmla="*/ 1965 w 2457"/>
                <a:gd name="T19" fmla="*/ 620 h 1365"/>
                <a:gd name="T20" fmla="*/ 1817 w 2457"/>
                <a:gd name="T21" fmla="*/ 476 h 1365"/>
                <a:gd name="T22" fmla="*/ 1642 w 2457"/>
                <a:gd name="T23" fmla="*/ 366 h 1365"/>
                <a:gd name="T24" fmla="*/ 1443 w 2457"/>
                <a:gd name="T25" fmla="*/ 297 h 1365"/>
                <a:gd name="T26" fmla="*/ 1227 w 2457"/>
                <a:gd name="T27" fmla="*/ 273 h 1365"/>
                <a:gd name="T28" fmla="*/ 1353 w 2457"/>
                <a:gd name="T29" fmla="*/ 6 h 1365"/>
                <a:gd name="T30" fmla="*/ 1592 w 2457"/>
                <a:gd name="T31" fmla="*/ 55 h 1365"/>
                <a:gd name="T32" fmla="*/ 1813 w 2457"/>
                <a:gd name="T33" fmla="*/ 147 h 1365"/>
                <a:gd name="T34" fmla="*/ 2009 w 2457"/>
                <a:gd name="T35" fmla="*/ 281 h 1365"/>
                <a:gd name="T36" fmla="*/ 2176 w 2457"/>
                <a:gd name="T37" fmla="*/ 446 h 1365"/>
                <a:gd name="T38" fmla="*/ 2308 w 2457"/>
                <a:gd name="T39" fmla="*/ 643 h 1365"/>
                <a:gd name="T40" fmla="*/ 2401 w 2457"/>
                <a:gd name="T41" fmla="*/ 863 h 1365"/>
                <a:gd name="T42" fmla="*/ 2451 w 2457"/>
                <a:gd name="T43" fmla="*/ 1102 h 1365"/>
                <a:gd name="T44" fmla="*/ 2453 w 2457"/>
                <a:gd name="T45" fmla="*/ 1265 h 1365"/>
                <a:gd name="T46" fmla="*/ 2417 w 2457"/>
                <a:gd name="T47" fmla="*/ 1325 h 1365"/>
                <a:gd name="T48" fmla="*/ 2357 w 2457"/>
                <a:gd name="T49" fmla="*/ 1361 h 1365"/>
                <a:gd name="T50" fmla="*/ 135 w 2457"/>
                <a:gd name="T51" fmla="*/ 1365 h 1365"/>
                <a:gd name="T52" fmla="*/ 67 w 2457"/>
                <a:gd name="T53" fmla="*/ 1347 h 1365"/>
                <a:gd name="T54" fmla="*/ 18 w 2457"/>
                <a:gd name="T55" fmla="*/ 1297 h 1365"/>
                <a:gd name="T56" fmla="*/ 0 w 2457"/>
                <a:gd name="T57" fmla="*/ 1228 h 1365"/>
                <a:gd name="T58" fmla="*/ 24 w 2457"/>
                <a:gd name="T59" fmla="*/ 980 h 1365"/>
                <a:gd name="T60" fmla="*/ 95 w 2457"/>
                <a:gd name="T61" fmla="*/ 751 h 1365"/>
                <a:gd name="T62" fmla="*/ 209 w 2457"/>
                <a:gd name="T63" fmla="*/ 542 h 1365"/>
                <a:gd name="T64" fmla="*/ 360 w 2457"/>
                <a:gd name="T65" fmla="*/ 360 h 1365"/>
                <a:gd name="T66" fmla="*/ 542 w 2457"/>
                <a:gd name="T67" fmla="*/ 209 h 1365"/>
                <a:gd name="T68" fmla="*/ 751 w 2457"/>
                <a:gd name="T69" fmla="*/ 95 h 1365"/>
                <a:gd name="T70" fmla="*/ 980 w 2457"/>
                <a:gd name="T71" fmla="*/ 24 h 1365"/>
                <a:gd name="T72" fmla="*/ 1227 w 2457"/>
                <a:gd name="T7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7" h="1365">
                  <a:moveTo>
                    <a:pt x="1227" y="273"/>
                  </a:moveTo>
                  <a:lnTo>
                    <a:pt x="1120" y="279"/>
                  </a:lnTo>
                  <a:lnTo>
                    <a:pt x="1014" y="297"/>
                  </a:lnTo>
                  <a:lnTo>
                    <a:pt x="912" y="327"/>
                  </a:lnTo>
                  <a:lnTo>
                    <a:pt x="815" y="366"/>
                  </a:lnTo>
                  <a:lnTo>
                    <a:pt x="725" y="416"/>
                  </a:lnTo>
                  <a:lnTo>
                    <a:pt x="639" y="476"/>
                  </a:lnTo>
                  <a:lnTo>
                    <a:pt x="562" y="544"/>
                  </a:lnTo>
                  <a:lnTo>
                    <a:pt x="492" y="620"/>
                  </a:lnTo>
                  <a:lnTo>
                    <a:pt x="430" y="701"/>
                  </a:lnTo>
                  <a:lnTo>
                    <a:pt x="378" y="791"/>
                  </a:lnTo>
                  <a:lnTo>
                    <a:pt x="334" y="887"/>
                  </a:lnTo>
                  <a:lnTo>
                    <a:pt x="303" y="986"/>
                  </a:lnTo>
                  <a:lnTo>
                    <a:pt x="283" y="1092"/>
                  </a:lnTo>
                  <a:lnTo>
                    <a:pt x="2174" y="1092"/>
                  </a:lnTo>
                  <a:lnTo>
                    <a:pt x="2154" y="986"/>
                  </a:lnTo>
                  <a:lnTo>
                    <a:pt x="2120" y="887"/>
                  </a:lnTo>
                  <a:lnTo>
                    <a:pt x="2078" y="791"/>
                  </a:lnTo>
                  <a:lnTo>
                    <a:pt x="2027" y="701"/>
                  </a:lnTo>
                  <a:lnTo>
                    <a:pt x="1965" y="620"/>
                  </a:lnTo>
                  <a:lnTo>
                    <a:pt x="1895" y="544"/>
                  </a:lnTo>
                  <a:lnTo>
                    <a:pt x="1817" y="476"/>
                  </a:lnTo>
                  <a:lnTo>
                    <a:pt x="1732" y="416"/>
                  </a:lnTo>
                  <a:lnTo>
                    <a:pt x="1642" y="366"/>
                  </a:lnTo>
                  <a:lnTo>
                    <a:pt x="1544" y="327"/>
                  </a:lnTo>
                  <a:lnTo>
                    <a:pt x="1443" y="297"/>
                  </a:lnTo>
                  <a:lnTo>
                    <a:pt x="1337" y="279"/>
                  </a:lnTo>
                  <a:lnTo>
                    <a:pt x="1227" y="273"/>
                  </a:lnTo>
                  <a:close/>
                  <a:moveTo>
                    <a:pt x="1227" y="0"/>
                  </a:moveTo>
                  <a:lnTo>
                    <a:pt x="1353" y="6"/>
                  </a:lnTo>
                  <a:lnTo>
                    <a:pt x="1474" y="24"/>
                  </a:lnTo>
                  <a:lnTo>
                    <a:pt x="1592" y="55"/>
                  </a:lnTo>
                  <a:lnTo>
                    <a:pt x="1706" y="95"/>
                  </a:lnTo>
                  <a:lnTo>
                    <a:pt x="1813" y="147"/>
                  </a:lnTo>
                  <a:lnTo>
                    <a:pt x="1915" y="209"/>
                  </a:lnTo>
                  <a:lnTo>
                    <a:pt x="2009" y="281"/>
                  </a:lnTo>
                  <a:lnTo>
                    <a:pt x="2096" y="360"/>
                  </a:lnTo>
                  <a:lnTo>
                    <a:pt x="2176" y="446"/>
                  </a:lnTo>
                  <a:lnTo>
                    <a:pt x="2248" y="542"/>
                  </a:lnTo>
                  <a:lnTo>
                    <a:pt x="2308" y="643"/>
                  </a:lnTo>
                  <a:lnTo>
                    <a:pt x="2359" y="751"/>
                  </a:lnTo>
                  <a:lnTo>
                    <a:pt x="2401" y="863"/>
                  </a:lnTo>
                  <a:lnTo>
                    <a:pt x="2431" y="980"/>
                  </a:lnTo>
                  <a:lnTo>
                    <a:pt x="2451" y="1102"/>
                  </a:lnTo>
                  <a:lnTo>
                    <a:pt x="2457" y="1228"/>
                  </a:lnTo>
                  <a:lnTo>
                    <a:pt x="2453" y="1265"/>
                  </a:lnTo>
                  <a:lnTo>
                    <a:pt x="2439" y="1297"/>
                  </a:lnTo>
                  <a:lnTo>
                    <a:pt x="2417" y="1325"/>
                  </a:lnTo>
                  <a:lnTo>
                    <a:pt x="2389" y="1347"/>
                  </a:lnTo>
                  <a:lnTo>
                    <a:pt x="2357" y="1361"/>
                  </a:lnTo>
                  <a:lnTo>
                    <a:pt x="2320" y="1365"/>
                  </a:lnTo>
                  <a:lnTo>
                    <a:pt x="135" y="1365"/>
                  </a:lnTo>
                  <a:lnTo>
                    <a:pt x="99" y="1361"/>
                  </a:lnTo>
                  <a:lnTo>
                    <a:pt x="67" y="1347"/>
                  </a:lnTo>
                  <a:lnTo>
                    <a:pt x="39" y="1325"/>
                  </a:lnTo>
                  <a:lnTo>
                    <a:pt x="18" y="1297"/>
                  </a:lnTo>
                  <a:lnTo>
                    <a:pt x="4" y="1265"/>
                  </a:lnTo>
                  <a:lnTo>
                    <a:pt x="0" y="1228"/>
                  </a:lnTo>
                  <a:lnTo>
                    <a:pt x="6" y="1102"/>
                  </a:lnTo>
                  <a:lnTo>
                    <a:pt x="24" y="980"/>
                  </a:lnTo>
                  <a:lnTo>
                    <a:pt x="53" y="863"/>
                  </a:lnTo>
                  <a:lnTo>
                    <a:pt x="95" y="751"/>
                  </a:lnTo>
                  <a:lnTo>
                    <a:pt x="147" y="643"/>
                  </a:lnTo>
                  <a:lnTo>
                    <a:pt x="209" y="542"/>
                  </a:lnTo>
                  <a:lnTo>
                    <a:pt x="281" y="446"/>
                  </a:lnTo>
                  <a:lnTo>
                    <a:pt x="360" y="360"/>
                  </a:lnTo>
                  <a:lnTo>
                    <a:pt x="446" y="281"/>
                  </a:lnTo>
                  <a:lnTo>
                    <a:pt x="542" y="209"/>
                  </a:lnTo>
                  <a:lnTo>
                    <a:pt x="643" y="147"/>
                  </a:lnTo>
                  <a:lnTo>
                    <a:pt x="751" y="95"/>
                  </a:lnTo>
                  <a:lnTo>
                    <a:pt x="863" y="55"/>
                  </a:lnTo>
                  <a:lnTo>
                    <a:pt x="980" y="24"/>
                  </a:lnTo>
                  <a:lnTo>
                    <a:pt x="1102" y="6"/>
                  </a:lnTo>
                  <a:lnTo>
                    <a:pt x="12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6" name="Freeform 11"/>
          <p:cNvSpPr>
            <a:spLocks/>
          </p:cNvSpPr>
          <p:nvPr/>
        </p:nvSpPr>
        <p:spPr bwMode="auto">
          <a:xfrm>
            <a:off x="4725742" y="4868569"/>
            <a:ext cx="363002" cy="362146"/>
          </a:xfrm>
          <a:custGeom>
            <a:avLst/>
            <a:gdLst>
              <a:gd name="T0" fmla="*/ 1146 w 5091"/>
              <a:gd name="T1" fmla="*/ 11 h 5079"/>
              <a:gd name="T2" fmla="*/ 1240 w 5091"/>
              <a:gd name="T3" fmla="*/ 111 h 5079"/>
              <a:gd name="T4" fmla="*/ 1359 w 5091"/>
              <a:gd name="T5" fmla="*/ 323 h 5079"/>
              <a:gd name="T6" fmla="*/ 1490 w 5091"/>
              <a:gd name="T7" fmla="*/ 562 h 5079"/>
              <a:gd name="T8" fmla="*/ 1684 w 5091"/>
              <a:gd name="T9" fmla="*/ 902 h 5079"/>
              <a:gd name="T10" fmla="*/ 1729 w 5091"/>
              <a:gd name="T11" fmla="*/ 964 h 5079"/>
              <a:gd name="T12" fmla="*/ 1826 w 5091"/>
              <a:gd name="T13" fmla="*/ 1120 h 5079"/>
              <a:gd name="T14" fmla="*/ 1847 w 5091"/>
              <a:gd name="T15" fmla="*/ 1253 h 5079"/>
              <a:gd name="T16" fmla="*/ 1748 w 5091"/>
              <a:gd name="T17" fmla="*/ 1404 h 5079"/>
              <a:gd name="T18" fmla="*/ 1445 w 5091"/>
              <a:gd name="T19" fmla="*/ 1663 h 5079"/>
              <a:gd name="T20" fmla="*/ 1234 w 5091"/>
              <a:gd name="T21" fmla="*/ 1869 h 5079"/>
              <a:gd name="T22" fmla="*/ 1199 w 5091"/>
              <a:gd name="T23" fmla="*/ 1982 h 5079"/>
              <a:gd name="T24" fmla="*/ 1237 w 5091"/>
              <a:gd name="T25" fmla="*/ 2095 h 5079"/>
              <a:gd name="T26" fmla="*/ 1279 w 5091"/>
              <a:gd name="T27" fmla="*/ 2173 h 5079"/>
              <a:gd name="T28" fmla="*/ 1334 w 5091"/>
              <a:gd name="T29" fmla="*/ 2262 h 5079"/>
              <a:gd name="T30" fmla="*/ 1633 w 5091"/>
              <a:gd name="T31" fmla="*/ 2728 h 5079"/>
              <a:gd name="T32" fmla="*/ 2089 w 5091"/>
              <a:gd name="T33" fmla="*/ 3232 h 5079"/>
              <a:gd name="T34" fmla="*/ 2655 w 5091"/>
              <a:gd name="T35" fmla="*/ 3651 h 5079"/>
              <a:gd name="T36" fmla="*/ 2858 w 5091"/>
              <a:gd name="T37" fmla="*/ 3768 h 5079"/>
              <a:gd name="T38" fmla="*/ 2957 w 5091"/>
              <a:gd name="T39" fmla="*/ 3829 h 5079"/>
              <a:gd name="T40" fmla="*/ 3046 w 5091"/>
              <a:gd name="T41" fmla="*/ 3866 h 5079"/>
              <a:gd name="T42" fmla="*/ 3156 w 5091"/>
              <a:gd name="T43" fmla="*/ 3880 h 5079"/>
              <a:gd name="T44" fmla="*/ 3295 w 5091"/>
              <a:gd name="T45" fmla="*/ 3782 h 5079"/>
              <a:gd name="T46" fmla="*/ 3548 w 5091"/>
              <a:gd name="T47" fmla="*/ 3479 h 5079"/>
              <a:gd name="T48" fmla="*/ 3765 w 5091"/>
              <a:gd name="T49" fmla="*/ 3269 h 5079"/>
              <a:gd name="T50" fmla="*/ 3900 w 5091"/>
              <a:gd name="T51" fmla="*/ 3235 h 5079"/>
              <a:gd name="T52" fmla="*/ 4048 w 5091"/>
              <a:gd name="T53" fmla="*/ 3303 h 5079"/>
              <a:gd name="T54" fmla="*/ 4166 w 5091"/>
              <a:gd name="T55" fmla="*/ 3383 h 5079"/>
              <a:gd name="T56" fmla="*/ 4382 w 5091"/>
              <a:gd name="T57" fmla="*/ 3509 h 5079"/>
              <a:gd name="T58" fmla="*/ 4671 w 5091"/>
              <a:gd name="T59" fmla="*/ 3668 h 5079"/>
              <a:gd name="T60" fmla="*/ 4874 w 5091"/>
              <a:gd name="T61" fmla="*/ 3779 h 5079"/>
              <a:gd name="T62" fmla="*/ 5049 w 5091"/>
              <a:gd name="T63" fmla="*/ 3893 h 5079"/>
              <a:gd name="T64" fmla="*/ 5090 w 5091"/>
              <a:gd name="T65" fmla="*/ 3980 h 5079"/>
              <a:gd name="T66" fmla="*/ 5071 w 5091"/>
              <a:gd name="T67" fmla="*/ 4191 h 5079"/>
              <a:gd name="T68" fmla="*/ 4999 w 5091"/>
              <a:gd name="T69" fmla="*/ 4463 h 5079"/>
              <a:gd name="T70" fmla="*/ 4882 w 5091"/>
              <a:gd name="T71" fmla="*/ 4651 h 5079"/>
              <a:gd name="T72" fmla="*/ 4626 w 5091"/>
              <a:gd name="T73" fmla="*/ 4844 h 5079"/>
              <a:gd name="T74" fmla="*/ 4200 w 5091"/>
              <a:gd name="T75" fmla="*/ 5033 h 5079"/>
              <a:gd name="T76" fmla="*/ 3769 w 5091"/>
              <a:gd name="T77" fmla="*/ 5075 h 5079"/>
              <a:gd name="T78" fmla="*/ 3468 w 5091"/>
              <a:gd name="T79" fmla="*/ 5022 h 5079"/>
              <a:gd name="T80" fmla="*/ 3296 w 5091"/>
              <a:gd name="T81" fmla="*/ 4969 h 5079"/>
              <a:gd name="T82" fmla="*/ 3149 w 5091"/>
              <a:gd name="T83" fmla="*/ 4914 h 5079"/>
              <a:gd name="T84" fmla="*/ 2962 w 5091"/>
              <a:gd name="T85" fmla="*/ 4846 h 5079"/>
              <a:gd name="T86" fmla="*/ 2647 w 5091"/>
              <a:gd name="T87" fmla="*/ 4721 h 5079"/>
              <a:gd name="T88" fmla="*/ 2152 w 5091"/>
              <a:gd name="T89" fmla="*/ 4445 h 5079"/>
              <a:gd name="T90" fmla="*/ 1608 w 5091"/>
              <a:gd name="T91" fmla="*/ 4017 h 5079"/>
              <a:gd name="T92" fmla="*/ 1063 w 5091"/>
              <a:gd name="T93" fmla="*/ 3475 h 5079"/>
              <a:gd name="T94" fmla="*/ 635 w 5091"/>
              <a:gd name="T95" fmla="*/ 2932 h 5079"/>
              <a:gd name="T96" fmla="*/ 358 w 5091"/>
              <a:gd name="T97" fmla="*/ 2439 h 5079"/>
              <a:gd name="T98" fmla="*/ 233 w 5091"/>
              <a:gd name="T99" fmla="*/ 2124 h 5079"/>
              <a:gd name="T100" fmla="*/ 164 w 5091"/>
              <a:gd name="T101" fmla="*/ 1937 h 5079"/>
              <a:gd name="T102" fmla="*/ 109 w 5091"/>
              <a:gd name="T103" fmla="*/ 1791 h 5079"/>
              <a:gd name="T104" fmla="*/ 58 w 5091"/>
              <a:gd name="T105" fmla="*/ 1621 h 5079"/>
              <a:gd name="T106" fmla="*/ 3 w 5091"/>
              <a:gd name="T107" fmla="*/ 1320 h 5079"/>
              <a:gd name="T108" fmla="*/ 45 w 5091"/>
              <a:gd name="T109" fmla="*/ 889 h 5079"/>
              <a:gd name="T110" fmla="*/ 235 w 5091"/>
              <a:gd name="T111" fmla="*/ 465 h 5079"/>
              <a:gd name="T112" fmla="*/ 428 w 5091"/>
              <a:gd name="T113" fmla="*/ 209 h 5079"/>
              <a:gd name="T114" fmla="*/ 616 w 5091"/>
              <a:gd name="T115" fmla="*/ 92 h 5079"/>
              <a:gd name="T116" fmla="*/ 890 w 5091"/>
              <a:gd name="T117" fmla="*/ 21 h 5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1" h="5079">
                <a:moveTo>
                  <a:pt x="1070" y="0"/>
                </a:moveTo>
                <a:lnTo>
                  <a:pt x="1101" y="2"/>
                </a:lnTo>
                <a:lnTo>
                  <a:pt x="1126" y="5"/>
                </a:lnTo>
                <a:lnTo>
                  <a:pt x="1146" y="11"/>
                </a:lnTo>
                <a:lnTo>
                  <a:pt x="1167" y="22"/>
                </a:lnTo>
                <a:lnTo>
                  <a:pt x="1188" y="43"/>
                </a:lnTo>
                <a:lnTo>
                  <a:pt x="1213" y="72"/>
                </a:lnTo>
                <a:lnTo>
                  <a:pt x="1240" y="111"/>
                </a:lnTo>
                <a:lnTo>
                  <a:pt x="1270" y="160"/>
                </a:lnTo>
                <a:lnTo>
                  <a:pt x="1303" y="219"/>
                </a:lnTo>
                <a:lnTo>
                  <a:pt x="1339" y="286"/>
                </a:lnTo>
                <a:lnTo>
                  <a:pt x="1359" y="323"/>
                </a:lnTo>
                <a:lnTo>
                  <a:pt x="1385" y="368"/>
                </a:lnTo>
                <a:lnTo>
                  <a:pt x="1414" y="420"/>
                </a:lnTo>
                <a:lnTo>
                  <a:pt x="1446" y="481"/>
                </a:lnTo>
                <a:lnTo>
                  <a:pt x="1490" y="562"/>
                </a:lnTo>
                <a:lnTo>
                  <a:pt x="1532" y="638"/>
                </a:lnTo>
                <a:lnTo>
                  <a:pt x="1573" y="710"/>
                </a:lnTo>
                <a:lnTo>
                  <a:pt x="1629" y="808"/>
                </a:lnTo>
                <a:lnTo>
                  <a:pt x="1684" y="902"/>
                </a:lnTo>
                <a:lnTo>
                  <a:pt x="1690" y="911"/>
                </a:lnTo>
                <a:lnTo>
                  <a:pt x="1700" y="924"/>
                </a:lnTo>
                <a:lnTo>
                  <a:pt x="1712" y="941"/>
                </a:lnTo>
                <a:lnTo>
                  <a:pt x="1729" y="964"/>
                </a:lnTo>
                <a:lnTo>
                  <a:pt x="1748" y="992"/>
                </a:lnTo>
                <a:lnTo>
                  <a:pt x="1780" y="1041"/>
                </a:lnTo>
                <a:lnTo>
                  <a:pt x="1806" y="1083"/>
                </a:lnTo>
                <a:lnTo>
                  <a:pt x="1826" y="1120"/>
                </a:lnTo>
                <a:lnTo>
                  <a:pt x="1841" y="1154"/>
                </a:lnTo>
                <a:lnTo>
                  <a:pt x="1848" y="1189"/>
                </a:lnTo>
                <a:lnTo>
                  <a:pt x="1851" y="1223"/>
                </a:lnTo>
                <a:lnTo>
                  <a:pt x="1847" y="1253"/>
                </a:lnTo>
                <a:lnTo>
                  <a:pt x="1834" y="1287"/>
                </a:lnTo>
                <a:lnTo>
                  <a:pt x="1814" y="1323"/>
                </a:lnTo>
                <a:lnTo>
                  <a:pt x="1786" y="1362"/>
                </a:lnTo>
                <a:lnTo>
                  <a:pt x="1748" y="1404"/>
                </a:lnTo>
                <a:lnTo>
                  <a:pt x="1678" y="1474"/>
                </a:lnTo>
                <a:lnTo>
                  <a:pt x="1603" y="1540"/>
                </a:lnTo>
                <a:lnTo>
                  <a:pt x="1525" y="1602"/>
                </a:lnTo>
                <a:lnTo>
                  <a:pt x="1445" y="1663"/>
                </a:lnTo>
                <a:lnTo>
                  <a:pt x="1370" y="1727"/>
                </a:lnTo>
                <a:lnTo>
                  <a:pt x="1299" y="1792"/>
                </a:lnTo>
                <a:lnTo>
                  <a:pt x="1263" y="1831"/>
                </a:lnTo>
                <a:lnTo>
                  <a:pt x="1234" y="1869"/>
                </a:lnTo>
                <a:lnTo>
                  <a:pt x="1213" y="1901"/>
                </a:lnTo>
                <a:lnTo>
                  <a:pt x="1201" y="1931"/>
                </a:lnTo>
                <a:lnTo>
                  <a:pt x="1196" y="1959"/>
                </a:lnTo>
                <a:lnTo>
                  <a:pt x="1199" y="1982"/>
                </a:lnTo>
                <a:lnTo>
                  <a:pt x="1204" y="2009"/>
                </a:lnTo>
                <a:lnTo>
                  <a:pt x="1215" y="2040"/>
                </a:lnTo>
                <a:lnTo>
                  <a:pt x="1226" y="2070"/>
                </a:lnTo>
                <a:lnTo>
                  <a:pt x="1237" y="2095"/>
                </a:lnTo>
                <a:lnTo>
                  <a:pt x="1245" y="2113"/>
                </a:lnTo>
                <a:lnTo>
                  <a:pt x="1254" y="2129"/>
                </a:lnTo>
                <a:lnTo>
                  <a:pt x="1265" y="2148"/>
                </a:lnTo>
                <a:lnTo>
                  <a:pt x="1279" y="2173"/>
                </a:lnTo>
                <a:lnTo>
                  <a:pt x="1296" y="2201"/>
                </a:lnTo>
                <a:lnTo>
                  <a:pt x="1314" y="2227"/>
                </a:lnTo>
                <a:lnTo>
                  <a:pt x="1326" y="2248"/>
                </a:lnTo>
                <a:lnTo>
                  <a:pt x="1334" y="2262"/>
                </a:lnTo>
                <a:lnTo>
                  <a:pt x="1339" y="2269"/>
                </a:lnTo>
                <a:lnTo>
                  <a:pt x="1431" y="2430"/>
                </a:lnTo>
                <a:lnTo>
                  <a:pt x="1529" y="2583"/>
                </a:lnTo>
                <a:lnTo>
                  <a:pt x="1633" y="2728"/>
                </a:lnTo>
                <a:lnTo>
                  <a:pt x="1739" y="2865"/>
                </a:lnTo>
                <a:lnTo>
                  <a:pt x="1851" y="2995"/>
                </a:lnTo>
                <a:lnTo>
                  <a:pt x="1967" y="3116"/>
                </a:lnTo>
                <a:lnTo>
                  <a:pt x="2089" y="3232"/>
                </a:lnTo>
                <a:lnTo>
                  <a:pt x="2219" y="3344"/>
                </a:lnTo>
                <a:lnTo>
                  <a:pt x="2357" y="3450"/>
                </a:lnTo>
                <a:lnTo>
                  <a:pt x="2502" y="3553"/>
                </a:lnTo>
                <a:lnTo>
                  <a:pt x="2655" y="3651"/>
                </a:lnTo>
                <a:lnTo>
                  <a:pt x="2816" y="3745"/>
                </a:lnTo>
                <a:lnTo>
                  <a:pt x="2824" y="3748"/>
                </a:lnTo>
                <a:lnTo>
                  <a:pt x="2838" y="3755"/>
                </a:lnTo>
                <a:lnTo>
                  <a:pt x="2858" y="3768"/>
                </a:lnTo>
                <a:lnTo>
                  <a:pt x="2885" y="3785"/>
                </a:lnTo>
                <a:lnTo>
                  <a:pt x="2915" y="3802"/>
                </a:lnTo>
                <a:lnTo>
                  <a:pt x="2938" y="3818"/>
                </a:lnTo>
                <a:lnTo>
                  <a:pt x="2957" y="3829"/>
                </a:lnTo>
                <a:lnTo>
                  <a:pt x="2973" y="3837"/>
                </a:lnTo>
                <a:lnTo>
                  <a:pt x="2991" y="3844"/>
                </a:lnTo>
                <a:lnTo>
                  <a:pt x="3016" y="3855"/>
                </a:lnTo>
                <a:lnTo>
                  <a:pt x="3046" y="3866"/>
                </a:lnTo>
                <a:lnTo>
                  <a:pt x="3077" y="3877"/>
                </a:lnTo>
                <a:lnTo>
                  <a:pt x="3104" y="3883"/>
                </a:lnTo>
                <a:lnTo>
                  <a:pt x="3127" y="3885"/>
                </a:lnTo>
                <a:lnTo>
                  <a:pt x="3156" y="3880"/>
                </a:lnTo>
                <a:lnTo>
                  <a:pt x="3185" y="3868"/>
                </a:lnTo>
                <a:lnTo>
                  <a:pt x="3220" y="3848"/>
                </a:lnTo>
                <a:lnTo>
                  <a:pt x="3256" y="3819"/>
                </a:lnTo>
                <a:lnTo>
                  <a:pt x="3295" y="3782"/>
                </a:lnTo>
                <a:lnTo>
                  <a:pt x="3360" y="3712"/>
                </a:lnTo>
                <a:lnTo>
                  <a:pt x="3425" y="3637"/>
                </a:lnTo>
                <a:lnTo>
                  <a:pt x="3486" y="3559"/>
                </a:lnTo>
                <a:lnTo>
                  <a:pt x="3548" y="3479"/>
                </a:lnTo>
                <a:lnTo>
                  <a:pt x="3614" y="3405"/>
                </a:lnTo>
                <a:lnTo>
                  <a:pt x="3684" y="3334"/>
                </a:lnTo>
                <a:lnTo>
                  <a:pt x="3726" y="3297"/>
                </a:lnTo>
                <a:lnTo>
                  <a:pt x="3765" y="3269"/>
                </a:lnTo>
                <a:lnTo>
                  <a:pt x="3801" y="3249"/>
                </a:lnTo>
                <a:lnTo>
                  <a:pt x="3836" y="3236"/>
                </a:lnTo>
                <a:lnTo>
                  <a:pt x="3866" y="3232"/>
                </a:lnTo>
                <a:lnTo>
                  <a:pt x="3900" y="3235"/>
                </a:lnTo>
                <a:lnTo>
                  <a:pt x="3934" y="3242"/>
                </a:lnTo>
                <a:lnTo>
                  <a:pt x="3969" y="3256"/>
                </a:lnTo>
                <a:lnTo>
                  <a:pt x="4006" y="3277"/>
                </a:lnTo>
                <a:lnTo>
                  <a:pt x="4048" y="3303"/>
                </a:lnTo>
                <a:lnTo>
                  <a:pt x="4097" y="3334"/>
                </a:lnTo>
                <a:lnTo>
                  <a:pt x="4125" y="3353"/>
                </a:lnTo>
                <a:lnTo>
                  <a:pt x="4149" y="3370"/>
                </a:lnTo>
                <a:lnTo>
                  <a:pt x="4166" y="3383"/>
                </a:lnTo>
                <a:lnTo>
                  <a:pt x="4180" y="3392"/>
                </a:lnTo>
                <a:lnTo>
                  <a:pt x="4188" y="3398"/>
                </a:lnTo>
                <a:lnTo>
                  <a:pt x="4281" y="3453"/>
                </a:lnTo>
                <a:lnTo>
                  <a:pt x="4382" y="3509"/>
                </a:lnTo>
                <a:lnTo>
                  <a:pt x="4452" y="3550"/>
                </a:lnTo>
                <a:lnTo>
                  <a:pt x="4529" y="3592"/>
                </a:lnTo>
                <a:lnTo>
                  <a:pt x="4611" y="3635"/>
                </a:lnTo>
                <a:lnTo>
                  <a:pt x="4671" y="3668"/>
                </a:lnTo>
                <a:lnTo>
                  <a:pt x="4722" y="3698"/>
                </a:lnTo>
                <a:lnTo>
                  <a:pt x="4768" y="3723"/>
                </a:lnTo>
                <a:lnTo>
                  <a:pt x="4805" y="3745"/>
                </a:lnTo>
                <a:lnTo>
                  <a:pt x="4874" y="3779"/>
                </a:lnTo>
                <a:lnTo>
                  <a:pt x="4932" y="3812"/>
                </a:lnTo>
                <a:lnTo>
                  <a:pt x="4980" y="3841"/>
                </a:lnTo>
                <a:lnTo>
                  <a:pt x="5020" y="3868"/>
                </a:lnTo>
                <a:lnTo>
                  <a:pt x="5049" y="3893"/>
                </a:lnTo>
                <a:lnTo>
                  <a:pt x="5070" y="3915"/>
                </a:lnTo>
                <a:lnTo>
                  <a:pt x="5081" y="3935"/>
                </a:lnTo>
                <a:lnTo>
                  <a:pt x="5087" y="3955"/>
                </a:lnTo>
                <a:lnTo>
                  <a:pt x="5090" y="3980"/>
                </a:lnTo>
                <a:lnTo>
                  <a:pt x="5091" y="4011"/>
                </a:lnTo>
                <a:lnTo>
                  <a:pt x="5090" y="4064"/>
                </a:lnTo>
                <a:lnTo>
                  <a:pt x="5082" y="4124"/>
                </a:lnTo>
                <a:lnTo>
                  <a:pt x="5071" y="4191"/>
                </a:lnTo>
                <a:lnTo>
                  <a:pt x="5056" y="4265"/>
                </a:lnTo>
                <a:lnTo>
                  <a:pt x="5037" y="4340"/>
                </a:lnTo>
                <a:lnTo>
                  <a:pt x="5018" y="4406"/>
                </a:lnTo>
                <a:lnTo>
                  <a:pt x="4999" y="4463"/>
                </a:lnTo>
                <a:lnTo>
                  <a:pt x="4979" y="4512"/>
                </a:lnTo>
                <a:lnTo>
                  <a:pt x="4955" y="4557"/>
                </a:lnTo>
                <a:lnTo>
                  <a:pt x="4923" y="4604"/>
                </a:lnTo>
                <a:lnTo>
                  <a:pt x="4882" y="4651"/>
                </a:lnTo>
                <a:lnTo>
                  <a:pt x="4832" y="4697"/>
                </a:lnTo>
                <a:lnTo>
                  <a:pt x="4771" y="4746"/>
                </a:lnTo>
                <a:lnTo>
                  <a:pt x="4702" y="4796"/>
                </a:lnTo>
                <a:lnTo>
                  <a:pt x="4626" y="4844"/>
                </a:lnTo>
                <a:lnTo>
                  <a:pt x="4538" y="4895"/>
                </a:lnTo>
                <a:lnTo>
                  <a:pt x="4425" y="4952"/>
                </a:lnTo>
                <a:lnTo>
                  <a:pt x="4313" y="4997"/>
                </a:lnTo>
                <a:lnTo>
                  <a:pt x="4200" y="5033"/>
                </a:lnTo>
                <a:lnTo>
                  <a:pt x="4088" y="5058"/>
                </a:lnTo>
                <a:lnTo>
                  <a:pt x="3977" y="5073"/>
                </a:lnTo>
                <a:lnTo>
                  <a:pt x="3866" y="5079"/>
                </a:lnTo>
                <a:lnTo>
                  <a:pt x="3769" y="5075"/>
                </a:lnTo>
                <a:lnTo>
                  <a:pt x="3676" y="5065"/>
                </a:lnTo>
                <a:lnTo>
                  <a:pt x="3612" y="5056"/>
                </a:lnTo>
                <a:lnTo>
                  <a:pt x="3542" y="5040"/>
                </a:lnTo>
                <a:lnTo>
                  <a:pt x="3468" y="5022"/>
                </a:lnTo>
                <a:lnTo>
                  <a:pt x="3414" y="5006"/>
                </a:lnTo>
                <a:lnTo>
                  <a:pt x="3367" y="4992"/>
                </a:lnTo>
                <a:lnTo>
                  <a:pt x="3328" y="4980"/>
                </a:lnTo>
                <a:lnTo>
                  <a:pt x="3296" y="4969"/>
                </a:lnTo>
                <a:lnTo>
                  <a:pt x="3270" y="4959"/>
                </a:lnTo>
                <a:lnTo>
                  <a:pt x="3237" y="4947"/>
                </a:lnTo>
                <a:lnTo>
                  <a:pt x="3196" y="4933"/>
                </a:lnTo>
                <a:lnTo>
                  <a:pt x="3149" y="4914"/>
                </a:lnTo>
                <a:lnTo>
                  <a:pt x="3095" y="4894"/>
                </a:lnTo>
                <a:lnTo>
                  <a:pt x="3041" y="4875"/>
                </a:lnTo>
                <a:lnTo>
                  <a:pt x="2998" y="4858"/>
                </a:lnTo>
                <a:lnTo>
                  <a:pt x="2962" y="4846"/>
                </a:lnTo>
                <a:lnTo>
                  <a:pt x="2935" y="4836"/>
                </a:lnTo>
                <a:lnTo>
                  <a:pt x="2918" y="4830"/>
                </a:lnTo>
                <a:lnTo>
                  <a:pt x="2779" y="4777"/>
                </a:lnTo>
                <a:lnTo>
                  <a:pt x="2647" y="4721"/>
                </a:lnTo>
                <a:lnTo>
                  <a:pt x="2521" y="4662"/>
                </a:lnTo>
                <a:lnTo>
                  <a:pt x="2400" y="4598"/>
                </a:lnTo>
                <a:lnTo>
                  <a:pt x="2285" y="4531"/>
                </a:lnTo>
                <a:lnTo>
                  <a:pt x="2152" y="4445"/>
                </a:lnTo>
                <a:lnTo>
                  <a:pt x="2019" y="4351"/>
                </a:lnTo>
                <a:lnTo>
                  <a:pt x="1883" y="4248"/>
                </a:lnTo>
                <a:lnTo>
                  <a:pt x="1747" y="4138"/>
                </a:lnTo>
                <a:lnTo>
                  <a:pt x="1608" y="4017"/>
                </a:lnTo>
                <a:lnTo>
                  <a:pt x="1468" y="3890"/>
                </a:lnTo>
                <a:lnTo>
                  <a:pt x="1329" y="3752"/>
                </a:lnTo>
                <a:lnTo>
                  <a:pt x="1192" y="3614"/>
                </a:lnTo>
                <a:lnTo>
                  <a:pt x="1063" y="3475"/>
                </a:lnTo>
                <a:lnTo>
                  <a:pt x="943" y="3336"/>
                </a:lnTo>
                <a:lnTo>
                  <a:pt x="832" y="3200"/>
                </a:lnTo>
                <a:lnTo>
                  <a:pt x="729" y="3065"/>
                </a:lnTo>
                <a:lnTo>
                  <a:pt x="635" y="2932"/>
                </a:lnTo>
                <a:lnTo>
                  <a:pt x="549" y="2800"/>
                </a:lnTo>
                <a:lnTo>
                  <a:pt x="482" y="2686"/>
                </a:lnTo>
                <a:lnTo>
                  <a:pt x="418" y="2566"/>
                </a:lnTo>
                <a:lnTo>
                  <a:pt x="358" y="2439"/>
                </a:lnTo>
                <a:lnTo>
                  <a:pt x="302" y="2307"/>
                </a:lnTo>
                <a:lnTo>
                  <a:pt x="249" y="2168"/>
                </a:lnTo>
                <a:lnTo>
                  <a:pt x="242" y="2151"/>
                </a:lnTo>
                <a:lnTo>
                  <a:pt x="233" y="2124"/>
                </a:lnTo>
                <a:lnTo>
                  <a:pt x="220" y="2089"/>
                </a:lnTo>
                <a:lnTo>
                  <a:pt x="203" y="2045"/>
                </a:lnTo>
                <a:lnTo>
                  <a:pt x="185" y="1992"/>
                </a:lnTo>
                <a:lnTo>
                  <a:pt x="164" y="1937"/>
                </a:lnTo>
                <a:lnTo>
                  <a:pt x="145" y="1890"/>
                </a:lnTo>
                <a:lnTo>
                  <a:pt x="131" y="1850"/>
                </a:lnTo>
                <a:lnTo>
                  <a:pt x="119" y="1817"/>
                </a:lnTo>
                <a:lnTo>
                  <a:pt x="109" y="1791"/>
                </a:lnTo>
                <a:lnTo>
                  <a:pt x="99" y="1759"/>
                </a:lnTo>
                <a:lnTo>
                  <a:pt x="88" y="1720"/>
                </a:lnTo>
                <a:lnTo>
                  <a:pt x="73" y="1674"/>
                </a:lnTo>
                <a:lnTo>
                  <a:pt x="58" y="1621"/>
                </a:lnTo>
                <a:lnTo>
                  <a:pt x="38" y="1546"/>
                </a:lnTo>
                <a:lnTo>
                  <a:pt x="23" y="1476"/>
                </a:lnTo>
                <a:lnTo>
                  <a:pt x="13" y="1412"/>
                </a:lnTo>
                <a:lnTo>
                  <a:pt x="3" y="1320"/>
                </a:lnTo>
                <a:lnTo>
                  <a:pt x="0" y="1223"/>
                </a:lnTo>
                <a:lnTo>
                  <a:pt x="5" y="1112"/>
                </a:lnTo>
                <a:lnTo>
                  <a:pt x="20" y="1002"/>
                </a:lnTo>
                <a:lnTo>
                  <a:pt x="45" y="889"/>
                </a:lnTo>
                <a:lnTo>
                  <a:pt x="81" y="777"/>
                </a:lnTo>
                <a:lnTo>
                  <a:pt x="128" y="665"/>
                </a:lnTo>
                <a:lnTo>
                  <a:pt x="185" y="553"/>
                </a:lnTo>
                <a:lnTo>
                  <a:pt x="235" y="465"/>
                </a:lnTo>
                <a:lnTo>
                  <a:pt x="285" y="389"/>
                </a:lnTo>
                <a:lnTo>
                  <a:pt x="333" y="320"/>
                </a:lnTo>
                <a:lnTo>
                  <a:pt x="382" y="261"/>
                </a:lnTo>
                <a:lnTo>
                  <a:pt x="428" y="209"/>
                </a:lnTo>
                <a:lnTo>
                  <a:pt x="475" y="169"/>
                </a:lnTo>
                <a:lnTo>
                  <a:pt x="522" y="136"/>
                </a:lnTo>
                <a:lnTo>
                  <a:pt x="568" y="113"/>
                </a:lnTo>
                <a:lnTo>
                  <a:pt x="616" y="92"/>
                </a:lnTo>
                <a:lnTo>
                  <a:pt x="674" y="74"/>
                </a:lnTo>
                <a:lnTo>
                  <a:pt x="741" y="55"/>
                </a:lnTo>
                <a:lnTo>
                  <a:pt x="815" y="36"/>
                </a:lnTo>
                <a:lnTo>
                  <a:pt x="890" y="21"/>
                </a:lnTo>
                <a:lnTo>
                  <a:pt x="957" y="10"/>
                </a:lnTo>
                <a:lnTo>
                  <a:pt x="1018" y="4"/>
                </a:lnTo>
                <a:lnTo>
                  <a:pt x="107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75" y="6245132"/>
            <a:ext cx="314346" cy="314346"/>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399" y="6284504"/>
            <a:ext cx="272134" cy="227173"/>
          </a:xfrm>
          <a:prstGeom prst="rect">
            <a:avLst/>
          </a:prstGeom>
        </p:spPr>
      </p:pic>
      <p:pic>
        <p:nvPicPr>
          <p:cNvPr id="55"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3887396"/>
            <a:ext cx="12192000" cy="265962"/>
          </a:xfrm>
          <a:prstGeom prst="rect">
            <a:avLst/>
          </a:prstGeom>
        </p:spPr>
      </p:pic>
      <p:sp>
        <p:nvSpPr>
          <p:cNvPr id="34" name="Rectangle 12"/>
          <p:cNvSpPr/>
          <p:nvPr/>
        </p:nvSpPr>
        <p:spPr>
          <a:xfrm>
            <a:off x="-1586" y="-24064"/>
            <a:ext cx="12192000" cy="4114598"/>
          </a:xfrm>
          <a:prstGeom prst="rect">
            <a:avLst/>
          </a:prstGeom>
          <a:solidFill>
            <a:srgbClr val="004D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38"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cxnSp>
        <p:nvCxnSpPr>
          <p:cNvPr id="44" name="Прямая соединительная линия 43"/>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pic>
        <p:nvPicPr>
          <p:cNvPr id="49" name="Рисунок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1363" y="-589215"/>
            <a:ext cx="5100637" cy="45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Рисунок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 y="325321"/>
            <a:ext cx="2686090" cy="3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0" y="-35063"/>
            <a:ext cx="12190413" cy="4125596"/>
          </a:xfrm>
          <a:prstGeom prst="rect">
            <a:avLst/>
          </a:prstGeom>
          <a:solidFill>
            <a:srgbClr val="0085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Прямоугольник 28"/>
          <p:cNvSpPr>
            <a:spLocks noChangeArrowheads="1"/>
          </p:cNvSpPr>
          <p:nvPr/>
        </p:nvSpPr>
        <p:spPr bwMode="auto">
          <a:xfrm>
            <a:off x="2638830" y="4362621"/>
            <a:ext cx="6911168" cy="70788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172027">
              <a:defRPr/>
            </a:pPr>
            <a:r>
              <a:rPr lang="en-US" altLang="ru-RU" sz="4000" b="1">
                <a:solidFill>
                  <a:srgbClr val="2B3980"/>
                </a:solidFill>
                <a:cs typeface="Arial" panose="020B0604020202020204" pitchFamily="34" charset="0"/>
              </a:rPr>
              <a:t>Thanks for attention</a:t>
            </a:r>
            <a:r>
              <a:rPr lang="kk-KZ" altLang="ru-RU" sz="4000" b="1">
                <a:solidFill>
                  <a:srgbClr val="2B3980"/>
                </a:solidFill>
                <a:cs typeface="Arial" panose="020B0604020202020204" pitchFamily="34" charset="0"/>
              </a:rPr>
              <a:t>!</a:t>
            </a:r>
            <a:endParaRPr lang="ru-RU" altLang="ru-RU" sz="4000" b="1" dirty="0">
              <a:solidFill>
                <a:srgbClr val="2B3980"/>
              </a:solidFill>
              <a:cs typeface="Arial" panose="020B0604020202020204" pitchFamily="34" charset="0"/>
            </a:endParaRPr>
          </a:p>
        </p:txBody>
      </p:sp>
    </p:spTree>
    <p:extLst>
      <p:ext uri="{BB962C8B-B14F-4D97-AF65-F5344CB8AC3E}">
        <p14:creationId xmlns:p14="http://schemas.microsoft.com/office/powerpoint/2010/main" val="7548139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604D39-D2DC-3145-A2E2-9CB3E2AC263E}"/>
              </a:ext>
            </a:extLst>
          </p:cNvPr>
          <p:cNvSpPr txBox="1"/>
          <p:nvPr/>
        </p:nvSpPr>
        <p:spPr>
          <a:xfrm>
            <a:off x="216723" y="155184"/>
            <a:ext cx="10951694" cy="400110"/>
          </a:xfrm>
          <a:prstGeom prst="rect">
            <a:avLst/>
          </a:prstGeom>
          <a:noFill/>
        </p:spPr>
        <p:txBody>
          <a:bodyPr wrap="square" rtlCol="0">
            <a:spAutoFit/>
          </a:bodyPr>
          <a:lstStyle/>
          <a:p>
            <a:pPr algn="ctr"/>
            <a:r>
              <a:rPr lang="en-US" sz="2000" b="1" dirty="0">
                <a:solidFill>
                  <a:schemeClr val="accent5">
                    <a:lumMod val="50000"/>
                  </a:schemeClr>
                </a:solidFill>
                <a:latin typeface="Arial" panose="020B0604020202020204" pitchFamily="34" charset="0"/>
                <a:ea typeface="+mj-ea"/>
                <a:cs typeface="Arial" panose="020B0604020202020204" pitchFamily="34" charset="0"/>
              </a:rPr>
              <a:t>The history of the creation of the Central Asian Higher Education Area</a:t>
            </a:r>
            <a:endParaRPr lang="x-none" sz="2000" b="1" dirty="0">
              <a:solidFill>
                <a:schemeClr val="accent5">
                  <a:lumMod val="50000"/>
                </a:schemeClr>
              </a:solidFill>
              <a:latin typeface="Arial" panose="020B0604020202020204" pitchFamily="34" charset="0"/>
              <a:ea typeface="+mj-ea"/>
              <a:cs typeface="Arial" panose="020B0604020202020204" pitchFamily="34" charset="0"/>
            </a:endParaRPr>
          </a:p>
        </p:txBody>
      </p:sp>
      <p:sp>
        <p:nvSpPr>
          <p:cNvPr id="20" name="Прямоугольник: один скругленный угол 26">
            <a:extLst>
              <a:ext uri="{FF2B5EF4-FFF2-40B4-BE49-F238E27FC236}">
                <a16:creationId xmlns:a16="http://schemas.microsoft.com/office/drawing/2014/main" xmlns="" id="{840461F0-7C9B-DF4C-922B-0A6D4227B7BA}"/>
              </a:ext>
            </a:extLst>
          </p:cNvPr>
          <p:cNvSpPr/>
          <p:nvPr/>
        </p:nvSpPr>
        <p:spPr>
          <a:xfrm>
            <a:off x="3096784" y="989599"/>
            <a:ext cx="2263841" cy="2589624"/>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Прямоугольник 20">
            <a:extLst>
              <a:ext uri="{FF2B5EF4-FFF2-40B4-BE49-F238E27FC236}">
                <a16:creationId xmlns:a16="http://schemas.microsoft.com/office/drawing/2014/main" xmlns="" id="{1B50D0E8-832C-B648-897E-65AB4CBB1F64}"/>
              </a:ext>
            </a:extLst>
          </p:cNvPr>
          <p:cNvSpPr/>
          <p:nvPr/>
        </p:nvSpPr>
        <p:spPr>
          <a:xfrm>
            <a:off x="3258977" y="682739"/>
            <a:ext cx="2173095" cy="830997"/>
          </a:xfrm>
          <a:prstGeom prst="rect">
            <a:avLst/>
          </a:prstGeom>
          <a:solidFill>
            <a:schemeClr val="bg1"/>
          </a:solidFill>
        </p:spPr>
        <p:txBody>
          <a:bodyPr wrap="square">
            <a:spAutoFit/>
          </a:bodyPr>
          <a:lstStyle/>
          <a:p>
            <a:pPr lvl="0" algn="ctr">
              <a:defRPr/>
            </a:pP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CENTRAL ASIAN EDUCATION PLATFORM (CAEP)</a:t>
            </a:r>
          </a:p>
          <a:p>
            <a:pPr lvl="0" algn="ctr">
              <a:defRPr/>
            </a:pPr>
            <a:r>
              <a:rPr lang="en-US" sz="1200" b="1" dirty="0">
                <a:solidFill>
                  <a:schemeClr val="accent5">
                    <a:lumMod val="50000"/>
                  </a:schemeClr>
                </a:solidFill>
                <a:latin typeface="Arial" panose="020B0604020202020204" pitchFamily="34" charset="0"/>
                <a:cs typeface="Arial" panose="020B0604020202020204" pitchFamily="34" charset="0"/>
              </a:rPr>
              <a:t> </a:t>
            </a: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2012-2019</a:t>
            </a:r>
          </a:p>
        </p:txBody>
      </p:sp>
      <p:sp>
        <p:nvSpPr>
          <p:cNvPr id="22" name="Прямоугольник: один скругленный угол 26">
            <a:extLst>
              <a:ext uri="{FF2B5EF4-FFF2-40B4-BE49-F238E27FC236}">
                <a16:creationId xmlns:a16="http://schemas.microsoft.com/office/drawing/2014/main" xmlns="" id="{A1518801-E739-2741-922E-9ED5A4CCD631}"/>
              </a:ext>
            </a:extLst>
          </p:cNvPr>
          <p:cNvSpPr/>
          <p:nvPr/>
        </p:nvSpPr>
        <p:spPr>
          <a:xfrm>
            <a:off x="5605496" y="1002600"/>
            <a:ext cx="2641658" cy="2576623"/>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xmlns="" id="{CBC3309F-2EB3-4F4C-B893-61635C2096B0}"/>
              </a:ext>
            </a:extLst>
          </p:cNvPr>
          <p:cNvSpPr txBox="1"/>
          <p:nvPr/>
        </p:nvSpPr>
        <p:spPr>
          <a:xfrm>
            <a:off x="8393927" y="3241736"/>
            <a:ext cx="2664867" cy="276999"/>
          </a:xfrm>
          <a:prstGeom prst="rect">
            <a:avLst/>
          </a:prstGeom>
          <a:noFill/>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Astana Declaration</a:t>
            </a:r>
            <a:endParaRPr lang="x-none" sz="1200" b="1" dirty="0">
              <a:solidFill>
                <a:srgbClr val="00206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xmlns="" id="{F3B6BBF2-6FFF-DD47-84F9-B5E2E27F03D4}"/>
              </a:ext>
            </a:extLst>
          </p:cNvPr>
          <p:cNvSpPr/>
          <p:nvPr/>
        </p:nvSpPr>
        <p:spPr>
          <a:xfrm>
            <a:off x="8545764" y="1938572"/>
            <a:ext cx="2778015" cy="1092607"/>
          </a:xfrm>
          <a:prstGeom prst="rect">
            <a:avLst/>
          </a:prstGeom>
          <a:noFill/>
        </p:spPr>
        <p:txBody>
          <a:bodyPr wrap="square">
            <a:spAutoFit/>
          </a:bodyPr>
          <a:lstStyle/>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Dissemination the ideas of the Bologna Process in the Central Asian region </a:t>
            </a:r>
          </a:p>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Development of Central Asian Higher Education Area </a:t>
            </a:r>
          </a:p>
        </p:txBody>
      </p:sp>
      <p:sp>
        <p:nvSpPr>
          <p:cNvPr id="29" name="Прямоугольник 28">
            <a:extLst>
              <a:ext uri="{FF2B5EF4-FFF2-40B4-BE49-F238E27FC236}">
                <a16:creationId xmlns:a16="http://schemas.microsoft.com/office/drawing/2014/main" xmlns="" id="{FA11DCD1-7E0E-354F-8572-ABAC320E0008}"/>
              </a:ext>
            </a:extLst>
          </p:cNvPr>
          <p:cNvSpPr/>
          <p:nvPr/>
        </p:nvSpPr>
        <p:spPr>
          <a:xfrm>
            <a:off x="416509" y="5520916"/>
            <a:ext cx="2272200" cy="646331"/>
          </a:xfrm>
          <a:prstGeom prst="rect">
            <a:avLst/>
          </a:prstGeom>
          <a:noFill/>
        </p:spPr>
        <p:txBody>
          <a:bodyPr wrap="square">
            <a:spAutoFit/>
          </a:bodyPr>
          <a:lstStyle/>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Idea of creation of the Central Asian Educational Area</a:t>
            </a:r>
          </a:p>
        </p:txBody>
      </p:sp>
      <p:sp>
        <p:nvSpPr>
          <p:cNvPr id="30" name="TextBox 29">
            <a:extLst>
              <a:ext uri="{FF2B5EF4-FFF2-40B4-BE49-F238E27FC236}">
                <a16:creationId xmlns:a16="http://schemas.microsoft.com/office/drawing/2014/main" xmlns="" id="{4596C06C-B8A5-024D-8B3F-531FA8044B32}"/>
              </a:ext>
            </a:extLst>
          </p:cNvPr>
          <p:cNvSpPr txBox="1"/>
          <p:nvPr/>
        </p:nvSpPr>
        <p:spPr>
          <a:xfrm>
            <a:off x="3241356" y="1797841"/>
            <a:ext cx="2236816" cy="646331"/>
          </a:xfrm>
          <a:prstGeom prst="rect">
            <a:avLst/>
          </a:prstGeom>
          <a:noFill/>
        </p:spPr>
        <p:txBody>
          <a:bodyPr wrap="square">
            <a:spAutoFit/>
          </a:bodyPr>
          <a:lstStyle>
            <a:defPPr>
              <a:defRPr lang="x-none"/>
            </a:defPPr>
            <a:lvl1pPr marL="285750" indent="-285750">
              <a:buClr>
                <a:srgbClr val="4472C4"/>
              </a:buClr>
              <a:buFont typeface="Wingdings 3" panose="05040102010807070707" pitchFamily="18" charset="2"/>
              <a:buChar char="}"/>
              <a:defRPr sz="1400">
                <a:latin typeface="Arial" panose="020B0604020202020204" pitchFamily="34" charset="0"/>
                <a:cs typeface="Arial" panose="020B0604020202020204" pitchFamily="34" charset="0"/>
              </a:defRPr>
            </a:lvl1pPr>
          </a:lstStyle>
          <a:p>
            <a:pPr marL="180000" indent="-180000">
              <a:spcAft>
                <a:spcPts val="600"/>
              </a:spcAft>
              <a:buClr>
                <a:srgbClr val="B88C00"/>
              </a:buClr>
            </a:pPr>
            <a:r>
              <a:rPr lang="en-US" sz="1200" dirty="0"/>
              <a:t>The project of the European Educational Initiative for Central Asia</a:t>
            </a:r>
            <a:endParaRPr lang="ru-RU" sz="1200" dirty="0"/>
          </a:p>
        </p:txBody>
      </p:sp>
      <p:sp>
        <p:nvSpPr>
          <p:cNvPr id="32" name="Прямоугольник: один скругленный угол 26">
            <a:extLst>
              <a:ext uri="{FF2B5EF4-FFF2-40B4-BE49-F238E27FC236}">
                <a16:creationId xmlns:a16="http://schemas.microsoft.com/office/drawing/2014/main" xmlns="" id="{840461F0-7C9B-DF4C-922B-0A6D4227B7BA}"/>
              </a:ext>
            </a:extLst>
          </p:cNvPr>
          <p:cNvSpPr/>
          <p:nvPr/>
        </p:nvSpPr>
        <p:spPr>
          <a:xfrm>
            <a:off x="8504940" y="989599"/>
            <a:ext cx="2553225" cy="2589624"/>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Прямоугольник: один скругленный угол 26">
            <a:extLst>
              <a:ext uri="{FF2B5EF4-FFF2-40B4-BE49-F238E27FC236}">
                <a16:creationId xmlns:a16="http://schemas.microsoft.com/office/drawing/2014/main" xmlns="" id="{840461F0-7C9B-DF4C-922B-0A6D4227B7BA}"/>
              </a:ext>
            </a:extLst>
          </p:cNvPr>
          <p:cNvSpPr/>
          <p:nvPr/>
        </p:nvSpPr>
        <p:spPr>
          <a:xfrm>
            <a:off x="271655" y="4456522"/>
            <a:ext cx="2515984" cy="2250719"/>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Прямоугольник 24">
            <a:extLst>
              <a:ext uri="{FF2B5EF4-FFF2-40B4-BE49-F238E27FC236}">
                <a16:creationId xmlns:a16="http://schemas.microsoft.com/office/drawing/2014/main" xmlns="" id="{E90D7C06-9A27-A748-A470-AE0CF1669E3D}"/>
              </a:ext>
            </a:extLst>
          </p:cNvPr>
          <p:cNvSpPr/>
          <p:nvPr/>
        </p:nvSpPr>
        <p:spPr>
          <a:xfrm>
            <a:off x="403364" y="3935493"/>
            <a:ext cx="2231573" cy="1384995"/>
          </a:xfrm>
          <a:prstGeom prst="rect">
            <a:avLst/>
          </a:prstGeom>
          <a:solidFill>
            <a:schemeClr val="bg1"/>
          </a:solidFill>
        </p:spPr>
        <p:txBody>
          <a:bodyPr wrap="square">
            <a:spAutoFit/>
          </a:bodyPr>
          <a:lstStyle/>
          <a:p>
            <a:pPr lvl="0" algn="ctr">
              <a:defRPr/>
            </a:pP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INTERNATIONAL ONLINE FORUM "GLOBAL IN REGIONAL: KAZAKHSTAN IN THE BOLOGNA PROCESS AND EU PROJECTS”</a:t>
            </a:r>
          </a:p>
          <a:p>
            <a:pPr lvl="0"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2020</a:t>
            </a:r>
          </a:p>
        </p:txBody>
      </p:sp>
      <p:sp>
        <p:nvSpPr>
          <p:cNvPr id="23" name="Прямоугольник 22">
            <a:extLst>
              <a:ext uri="{FF2B5EF4-FFF2-40B4-BE49-F238E27FC236}">
                <a16:creationId xmlns:a16="http://schemas.microsoft.com/office/drawing/2014/main" xmlns="" id="{C8C33185-5761-B743-BBDD-95EC11F9698A}"/>
              </a:ext>
            </a:extLst>
          </p:cNvPr>
          <p:cNvSpPr/>
          <p:nvPr/>
        </p:nvSpPr>
        <p:spPr>
          <a:xfrm>
            <a:off x="8588960" y="539773"/>
            <a:ext cx="2455748" cy="1384995"/>
          </a:xfrm>
          <a:prstGeom prst="rect">
            <a:avLst/>
          </a:prstGeom>
          <a:solidFill>
            <a:schemeClr val="bg1"/>
          </a:solidFill>
        </p:spPr>
        <p:txBody>
          <a:bodyPr wrap="square">
            <a:spAutoFit/>
          </a:bodyPr>
          <a:lstStyle/>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THE SECOND MEETING OF MINISTERS FOR EDUCATION OF THE MEMBER STATES OF THE EUROPEAN UNION AND OF THE CENTRAL ASIAN COUNTRIES</a:t>
            </a:r>
            <a:endParaRPr lang="ru-RU" sz="1200" b="1" dirty="0">
              <a:solidFill>
                <a:srgbClr val="347A91"/>
              </a:solidFill>
              <a:latin typeface="Arial" panose="020B0604020202020204" pitchFamily="34" charset="0"/>
              <a:ea typeface="Tahoma" panose="020B0604030504040204" pitchFamily="34" charset="0"/>
              <a:cs typeface="Arial" panose="020B0604020202020204" pitchFamily="34" charset="0"/>
            </a:endParaRPr>
          </a:p>
          <a:p>
            <a:pPr lvl="0"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2017</a:t>
            </a:r>
          </a:p>
        </p:txBody>
      </p:sp>
      <p:sp>
        <p:nvSpPr>
          <p:cNvPr id="34" name="Прямоугольник 33">
            <a:extLst>
              <a:ext uri="{FF2B5EF4-FFF2-40B4-BE49-F238E27FC236}">
                <a16:creationId xmlns:a16="http://schemas.microsoft.com/office/drawing/2014/main" xmlns="" id="{C8C33185-5761-B743-BBDD-95EC11F9698A}"/>
              </a:ext>
            </a:extLst>
          </p:cNvPr>
          <p:cNvSpPr/>
          <p:nvPr/>
        </p:nvSpPr>
        <p:spPr>
          <a:xfrm>
            <a:off x="5751720" y="553577"/>
            <a:ext cx="2428566" cy="1384995"/>
          </a:xfrm>
          <a:prstGeom prst="rect">
            <a:avLst/>
          </a:prstGeom>
          <a:solidFill>
            <a:schemeClr val="bg1"/>
          </a:solidFill>
        </p:spPr>
        <p:txBody>
          <a:bodyPr wrap="square">
            <a:spAutoFit/>
          </a:bodyPr>
          <a:lstStyle/>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THE FIRST MEETING OF MINISTERS FOR EDUCATION OF THE MEMBER STATES OF THE EUROPEAN UNION AND OF THE CENTRAL ASIAN COUNTRIES</a:t>
            </a:r>
            <a:endParaRPr lang="ru-RU" sz="1200" b="1" dirty="0">
              <a:solidFill>
                <a:srgbClr val="347A91"/>
              </a:solidFill>
              <a:latin typeface="Arial" panose="020B0604020202020204" pitchFamily="34" charset="0"/>
              <a:ea typeface="Tahoma" panose="020B0604030504040204" pitchFamily="34" charset="0"/>
              <a:cs typeface="Arial" panose="020B0604020202020204" pitchFamily="34" charset="0"/>
            </a:endParaRPr>
          </a:p>
          <a:p>
            <a:pPr lvl="0"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2015</a:t>
            </a:r>
          </a:p>
        </p:txBody>
      </p:sp>
      <p:sp>
        <p:nvSpPr>
          <p:cNvPr id="35" name="Равнобедренный треугольник 36">
            <a:extLst>
              <a:ext uri="{FF2B5EF4-FFF2-40B4-BE49-F238E27FC236}">
                <a16:creationId xmlns:a16="http://schemas.microsoft.com/office/drawing/2014/main" xmlns="" id="{040DC94C-B564-B647-9EF4-CC5F1E4790E9}"/>
              </a:ext>
            </a:extLst>
          </p:cNvPr>
          <p:cNvSpPr/>
          <p:nvPr/>
        </p:nvSpPr>
        <p:spPr>
          <a:xfrm rot="10800000">
            <a:off x="6965151" y="2977552"/>
            <a:ext cx="201168" cy="1027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CBC3309F-2EB3-4F4C-B893-61635C2096B0}"/>
              </a:ext>
            </a:extLst>
          </p:cNvPr>
          <p:cNvSpPr txBox="1"/>
          <p:nvPr/>
        </p:nvSpPr>
        <p:spPr>
          <a:xfrm>
            <a:off x="5783417" y="3079088"/>
            <a:ext cx="2435021" cy="461665"/>
          </a:xfrm>
          <a:prstGeom prst="rect">
            <a:avLst/>
          </a:prstGeom>
          <a:noFill/>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Joint Communique and Roadmap of Activities</a:t>
            </a:r>
            <a:endParaRPr lang="x-none" sz="1200" b="1" dirty="0">
              <a:solidFill>
                <a:srgbClr val="002060"/>
              </a:solidFill>
              <a:latin typeface="Arial" panose="020B0604020202020204" pitchFamily="34" charset="0"/>
              <a:cs typeface="Arial" panose="020B0604020202020204" pitchFamily="34" charset="0"/>
            </a:endParaRPr>
          </a:p>
        </p:txBody>
      </p:sp>
      <p:sp>
        <p:nvSpPr>
          <p:cNvPr id="38" name="Номер слайда 24"/>
          <p:cNvSpPr>
            <a:spLocks noGrp="1"/>
          </p:cNvSpPr>
          <p:nvPr/>
        </p:nvSpPr>
        <p:spPr>
          <a:xfrm>
            <a:off x="9372252" y="668111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latin typeface="Arial" panose="020B0604020202020204" pitchFamily="34" charset="0"/>
                <a:cs typeface="Arial" panose="020B0604020202020204" pitchFamily="34" charset="0"/>
              </a:rPr>
              <a:t>1</a:t>
            </a:r>
          </a:p>
        </p:txBody>
      </p:sp>
      <p:sp>
        <p:nvSpPr>
          <p:cNvPr id="39" name="Прямоугольник: один скругленный угол 26">
            <a:extLst>
              <a:ext uri="{FF2B5EF4-FFF2-40B4-BE49-F238E27FC236}">
                <a16:creationId xmlns:a16="http://schemas.microsoft.com/office/drawing/2014/main" xmlns="" id="{9C314685-1C60-F466-7ABE-02F7817735E2}"/>
              </a:ext>
            </a:extLst>
          </p:cNvPr>
          <p:cNvSpPr/>
          <p:nvPr/>
        </p:nvSpPr>
        <p:spPr>
          <a:xfrm>
            <a:off x="271656" y="974625"/>
            <a:ext cx="2417054" cy="2604598"/>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Прямоугольник 39">
            <a:extLst>
              <a:ext uri="{FF2B5EF4-FFF2-40B4-BE49-F238E27FC236}">
                <a16:creationId xmlns:a16="http://schemas.microsoft.com/office/drawing/2014/main" xmlns="" id="{8B8062DF-C840-2888-FB73-18C223F5DCA6}"/>
              </a:ext>
            </a:extLst>
          </p:cNvPr>
          <p:cNvSpPr/>
          <p:nvPr/>
        </p:nvSpPr>
        <p:spPr>
          <a:xfrm>
            <a:off x="604152" y="682739"/>
            <a:ext cx="1881537" cy="1015663"/>
          </a:xfrm>
          <a:prstGeom prst="rect">
            <a:avLst/>
          </a:prstGeom>
          <a:solidFill>
            <a:schemeClr val="bg1"/>
          </a:solidFill>
        </p:spPr>
        <p:txBody>
          <a:bodyPr wrap="square">
            <a:spAutoFit/>
          </a:bodyPr>
          <a:lstStyle/>
          <a:p>
            <a:pPr algn="ctr"/>
            <a:r>
              <a:rPr lang="en-US" sz="1200" b="1" dirty="0" err="1">
                <a:solidFill>
                  <a:srgbClr val="347A91"/>
                </a:solidFill>
                <a:latin typeface="Arial" panose="020B0604020202020204" pitchFamily="34" charset="0"/>
                <a:ea typeface="Tahoma" panose="020B0604030504040204" pitchFamily="34" charset="0"/>
                <a:cs typeface="Arial" panose="020B0604020202020204" pitchFamily="34" charset="0"/>
              </a:rPr>
              <a:t>TuCAHEA</a:t>
            </a: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 </a:t>
            </a:r>
          </a:p>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TUNING OF CENTRAL ASIA HIGHER EDUCATION AREA</a:t>
            </a:r>
            <a:endParaRPr lang="ru-RU" sz="1200" b="1" dirty="0">
              <a:solidFill>
                <a:srgbClr val="347A91"/>
              </a:solidFill>
              <a:latin typeface="Arial" panose="020B0604020202020204" pitchFamily="34" charset="0"/>
              <a:ea typeface="Tahoma" panose="020B0604030504040204" pitchFamily="34" charset="0"/>
              <a:cs typeface="Arial" panose="020B0604020202020204" pitchFamily="34" charset="0"/>
            </a:endParaRPr>
          </a:p>
          <a:p>
            <a:pPr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2012-201</a:t>
            </a:r>
            <a:r>
              <a:rPr lang="en-US" sz="1200" dirty="0">
                <a:solidFill>
                  <a:srgbClr val="347A91"/>
                </a:solidFill>
                <a:latin typeface="Arial" panose="020B0604020202020204" pitchFamily="34" charset="0"/>
                <a:ea typeface="Tahoma" panose="020B0604030504040204" pitchFamily="34" charset="0"/>
                <a:cs typeface="Arial" panose="020B0604020202020204" pitchFamily="34" charset="0"/>
              </a:rPr>
              <a:t>6</a:t>
            </a:r>
            <a:endParaRPr lang="ru-RU" sz="1200" dirty="0">
              <a:solidFill>
                <a:srgbClr val="347A91"/>
              </a:solidFill>
              <a:latin typeface="Arial" panose="020B0604020202020204" pitchFamily="34" charset="0"/>
              <a:ea typeface="Tahoma" panose="020B060403050404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8609D53A-62D1-2146-3600-2C33F2C8363B}"/>
              </a:ext>
            </a:extLst>
          </p:cNvPr>
          <p:cNvSpPr txBox="1"/>
          <p:nvPr/>
        </p:nvSpPr>
        <p:spPr>
          <a:xfrm>
            <a:off x="411239" y="1745361"/>
            <a:ext cx="2236816" cy="1015663"/>
          </a:xfrm>
          <a:prstGeom prst="rect">
            <a:avLst/>
          </a:prstGeom>
          <a:noFill/>
        </p:spPr>
        <p:txBody>
          <a:bodyPr wrap="square">
            <a:spAutoFit/>
          </a:bodyPr>
          <a:lstStyle>
            <a:defPPr>
              <a:defRPr lang="x-none"/>
            </a:defPPr>
            <a:lvl1pPr marL="285750" indent="-285750">
              <a:buClr>
                <a:srgbClr val="4472C4"/>
              </a:buClr>
              <a:buFont typeface="Wingdings 3" panose="05040102010807070707" pitchFamily="18" charset="2"/>
              <a:buChar char="}"/>
              <a:defRPr sz="1400">
                <a:latin typeface="Arial" panose="020B0604020202020204" pitchFamily="34" charset="0"/>
                <a:cs typeface="Arial" panose="020B0604020202020204" pitchFamily="34" charset="0"/>
              </a:defRPr>
            </a:lvl1pPr>
          </a:lstStyle>
          <a:p>
            <a:r>
              <a:rPr lang="en-US" sz="1200" dirty="0" err="1">
                <a:effectLst/>
                <a:latin typeface="Arial" panose="020B0604020202020204" pitchFamily="34" charset="0"/>
                <a:ea typeface="Calibri" panose="020F0502020204030204" pitchFamily="34" charset="0"/>
                <a:cs typeface="Arial" panose="020B0604020202020204" pitchFamily="34" charset="0"/>
              </a:rPr>
              <a:t>TuCAHEA</a:t>
            </a:r>
            <a:r>
              <a:rPr lang="en-US" sz="1200" dirty="0">
                <a:effectLst/>
                <a:latin typeface="Arial" panose="020B0604020202020204" pitchFamily="34" charset="0"/>
                <a:ea typeface="Calibri" panose="020F0502020204030204" pitchFamily="34" charset="0"/>
                <a:cs typeface="Arial" panose="020B0604020202020204" pitchFamily="34" charset="0"/>
              </a:rPr>
              <a:t> foundations have been laid for the formation of the NQFs and the use of ECTS in the region</a:t>
            </a:r>
            <a:endParaRPr lang="aa-ET"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5" name="Рисунок 44">
            <a:extLst>
              <a:ext uri="{FF2B5EF4-FFF2-40B4-BE49-F238E27FC236}">
                <a16:creationId xmlns:a16="http://schemas.microsoft.com/office/drawing/2014/main" xmlns="" id="{E7283484-00D5-690B-8D27-293826E4C440}"/>
              </a:ext>
            </a:extLst>
          </p:cNvPr>
          <p:cNvPicPr/>
          <p:nvPr/>
        </p:nvPicPr>
        <p:blipFill rotWithShape="1">
          <a:blip r:embed="rId2"/>
          <a:srcRect r="89969" b="5443"/>
          <a:stretch/>
        </p:blipFill>
        <p:spPr>
          <a:xfrm>
            <a:off x="11261032" y="0"/>
            <a:ext cx="930967" cy="6858000"/>
          </a:xfrm>
          <a:prstGeom prst="rect">
            <a:avLst/>
          </a:prstGeom>
        </p:spPr>
      </p:pic>
      <p:sp>
        <p:nvSpPr>
          <p:cNvPr id="46" name="Прямоугольник 45">
            <a:extLst>
              <a:ext uri="{FF2B5EF4-FFF2-40B4-BE49-F238E27FC236}">
                <a16:creationId xmlns:a16="http://schemas.microsoft.com/office/drawing/2014/main" xmlns="" id="{D656494A-2039-2D94-E226-137CC2A72712}"/>
              </a:ext>
            </a:extLst>
          </p:cNvPr>
          <p:cNvSpPr/>
          <p:nvPr/>
        </p:nvSpPr>
        <p:spPr>
          <a:xfrm>
            <a:off x="3162512" y="4909532"/>
            <a:ext cx="2272200" cy="1015663"/>
          </a:xfrm>
          <a:prstGeom prst="rect">
            <a:avLst/>
          </a:prstGeom>
          <a:noFill/>
        </p:spPr>
        <p:txBody>
          <a:bodyPr wrap="square">
            <a:spAutoFit/>
          </a:bodyPr>
          <a:lstStyle/>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Ministers of education of Central Asian countries proclaimed the </a:t>
            </a:r>
            <a:r>
              <a:rPr lang="en-US" sz="1200" b="1" dirty="0">
                <a:latin typeface="Arial" panose="020B0604020202020204" pitchFamily="34" charset="0"/>
                <a:cs typeface="Arial" panose="020B0604020202020204" pitchFamily="34" charset="0"/>
              </a:rPr>
              <a:t>creation of the Central Asian Higher Education Area</a:t>
            </a:r>
            <a:endParaRPr lang="en-US" sz="1200" dirty="0">
              <a:latin typeface="Arial" panose="020B0604020202020204" pitchFamily="34" charset="0"/>
              <a:cs typeface="Arial" panose="020B0604020202020204" pitchFamily="34" charset="0"/>
            </a:endParaRPr>
          </a:p>
        </p:txBody>
      </p:sp>
      <p:sp>
        <p:nvSpPr>
          <p:cNvPr id="47" name="Прямоугольник: один скругленный угол 26">
            <a:extLst>
              <a:ext uri="{FF2B5EF4-FFF2-40B4-BE49-F238E27FC236}">
                <a16:creationId xmlns:a16="http://schemas.microsoft.com/office/drawing/2014/main" xmlns="" id="{5AA75050-396F-F1D9-C50A-25109D5BF014}"/>
              </a:ext>
            </a:extLst>
          </p:cNvPr>
          <p:cNvSpPr/>
          <p:nvPr/>
        </p:nvSpPr>
        <p:spPr>
          <a:xfrm>
            <a:off x="3031599" y="4457280"/>
            <a:ext cx="2515984" cy="2250719"/>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Прямоугольник 47">
            <a:extLst>
              <a:ext uri="{FF2B5EF4-FFF2-40B4-BE49-F238E27FC236}">
                <a16:creationId xmlns:a16="http://schemas.microsoft.com/office/drawing/2014/main" xmlns="" id="{9CA6F73D-0AD8-A800-749E-B71BE11EEAC7}"/>
              </a:ext>
            </a:extLst>
          </p:cNvPr>
          <p:cNvSpPr/>
          <p:nvPr/>
        </p:nvSpPr>
        <p:spPr>
          <a:xfrm>
            <a:off x="3161380" y="3927461"/>
            <a:ext cx="2231573" cy="830997"/>
          </a:xfrm>
          <a:prstGeom prst="rect">
            <a:avLst/>
          </a:prstGeom>
          <a:solidFill>
            <a:schemeClr val="bg1"/>
          </a:solidFill>
        </p:spPr>
        <p:txBody>
          <a:bodyPr wrap="square">
            <a:spAutoFit/>
          </a:bodyPr>
          <a:lstStyle/>
          <a:p>
            <a:pPr lvl="0" algn="ctr">
              <a:defRPr/>
            </a:pP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CONFERENCE OF CENTRAL ASIAN EDUCATION MINISTERS </a:t>
            </a:r>
          </a:p>
          <a:p>
            <a:pPr lvl="0"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202</a:t>
            </a:r>
            <a:r>
              <a:rPr lang="en-US" sz="1200" dirty="0">
                <a:solidFill>
                  <a:srgbClr val="347A91"/>
                </a:solidFill>
                <a:latin typeface="Arial" panose="020B0604020202020204" pitchFamily="34" charset="0"/>
                <a:ea typeface="Tahoma" panose="020B0604030504040204" pitchFamily="34" charset="0"/>
                <a:cs typeface="Arial" panose="020B0604020202020204" pitchFamily="34" charset="0"/>
              </a:rPr>
              <a:t>1</a:t>
            </a:r>
            <a:endParaRPr lang="ru-RU" sz="1200" dirty="0">
              <a:solidFill>
                <a:srgbClr val="347A91"/>
              </a:solidFill>
              <a:latin typeface="Arial" panose="020B0604020202020204" pitchFamily="34" charset="0"/>
              <a:ea typeface="Tahoma" panose="020B0604030504040204" pitchFamily="34" charset="0"/>
              <a:cs typeface="Arial" panose="020B0604020202020204" pitchFamily="34" charset="0"/>
            </a:endParaRPr>
          </a:p>
        </p:txBody>
      </p:sp>
      <p:sp>
        <p:nvSpPr>
          <p:cNvPr id="50" name="Прямоугольник: один скругленный угол 26">
            <a:extLst>
              <a:ext uri="{FF2B5EF4-FFF2-40B4-BE49-F238E27FC236}">
                <a16:creationId xmlns:a16="http://schemas.microsoft.com/office/drawing/2014/main" xmlns="" id="{29423F00-61F1-95C0-657F-DDE25E02AE19}"/>
              </a:ext>
            </a:extLst>
          </p:cNvPr>
          <p:cNvSpPr/>
          <p:nvPr/>
        </p:nvSpPr>
        <p:spPr>
          <a:xfrm>
            <a:off x="5820980" y="4466996"/>
            <a:ext cx="2515984" cy="2250719"/>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Прямоугольник 50">
            <a:extLst>
              <a:ext uri="{FF2B5EF4-FFF2-40B4-BE49-F238E27FC236}">
                <a16:creationId xmlns:a16="http://schemas.microsoft.com/office/drawing/2014/main" xmlns="" id="{DB0BA7DE-AF5C-F643-7B87-B801EBA8A90E}"/>
              </a:ext>
            </a:extLst>
          </p:cNvPr>
          <p:cNvSpPr/>
          <p:nvPr/>
        </p:nvSpPr>
        <p:spPr>
          <a:xfrm>
            <a:off x="5972267" y="3942471"/>
            <a:ext cx="2231573" cy="830997"/>
          </a:xfrm>
          <a:prstGeom prst="rect">
            <a:avLst/>
          </a:prstGeom>
          <a:solidFill>
            <a:schemeClr val="bg1"/>
          </a:solidFill>
        </p:spPr>
        <p:txBody>
          <a:bodyPr wrap="square">
            <a:spAutoFit/>
          </a:bodyPr>
          <a:lstStyle/>
          <a:p>
            <a:pPr lvl="0" algn="ctr">
              <a:defRPr/>
            </a:pP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CENTRAL ASIAN UNIVERSITY RECTORS' FORUM </a:t>
            </a:r>
          </a:p>
          <a:p>
            <a:pPr lvl="0" algn="ctr">
              <a:defRPr/>
            </a:pP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202</a:t>
            </a:r>
            <a:r>
              <a:rPr lang="en-US" sz="1200" dirty="0">
                <a:solidFill>
                  <a:srgbClr val="347A91"/>
                </a:solidFill>
                <a:latin typeface="Arial" panose="020B0604020202020204" pitchFamily="34" charset="0"/>
                <a:ea typeface="Tahoma" panose="020B0604030504040204" pitchFamily="34" charset="0"/>
                <a:cs typeface="Arial" panose="020B0604020202020204" pitchFamily="34" charset="0"/>
              </a:rPr>
              <a:t>2</a:t>
            </a:r>
            <a:endParaRPr lang="ru-RU" sz="1200" dirty="0">
              <a:solidFill>
                <a:srgbClr val="347A91"/>
              </a:solidFill>
              <a:latin typeface="Arial" panose="020B0604020202020204" pitchFamily="34" charset="0"/>
              <a:ea typeface="Tahoma" panose="020B0604030504040204" pitchFamily="34" charset="0"/>
              <a:cs typeface="Arial" panose="020B0604020202020204" pitchFamily="34" charset="0"/>
            </a:endParaRPr>
          </a:p>
        </p:txBody>
      </p:sp>
      <p:sp>
        <p:nvSpPr>
          <p:cNvPr id="52" name="Прямоугольник 51">
            <a:extLst>
              <a:ext uri="{FF2B5EF4-FFF2-40B4-BE49-F238E27FC236}">
                <a16:creationId xmlns:a16="http://schemas.microsoft.com/office/drawing/2014/main" xmlns="" id="{5E44DF1B-CB28-C524-697E-358DFAADCD79}"/>
              </a:ext>
            </a:extLst>
          </p:cNvPr>
          <p:cNvSpPr/>
          <p:nvPr/>
        </p:nvSpPr>
        <p:spPr>
          <a:xfrm>
            <a:off x="6033363" y="5018196"/>
            <a:ext cx="2272200" cy="907941"/>
          </a:xfrm>
          <a:prstGeom prst="rect">
            <a:avLst/>
          </a:prstGeom>
          <a:noFill/>
        </p:spPr>
        <p:txBody>
          <a:bodyPr wrap="square">
            <a:spAutoFit/>
          </a:bodyPr>
          <a:lstStyle/>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Establishment</a:t>
            </a:r>
            <a:r>
              <a:rPr lang="en-US" sz="1200" b="1" dirty="0">
                <a:solidFill>
                  <a:schemeClr val="tx1">
                    <a:lumMod val="95000"/>
                    <a:lumOff val="5000"/>
                  </a:schemeClr>
                </a:solidFill>
                <a:latin typeface="Arial" panose="020B0604020202020204" pitchFamily="34" charset="0"/>
                <a:cs typeface="Arial" panose="020B0604020202020204" pitchFamily="34" charset="0"/>
              </a:rPr>
              <a:t> of the Alliance of Central Asian Universities</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marL="180000" indent="-180000">
              <a:spcAft>
                <a:spcPts val="600"/>
              </a:spcAft>
              <a:buClr>
                <a:srgbClr val="B88C00"/>
              </a:buClr>
              <a:buFont typeface="Wingdings 3" panose="05040102010807070707" pitchFamily="18" charset="2"/>
              <a:buChar char="}"/>
            </a:pPr>
            <a:endParaRPr lang="en-US" sz="1200" dirty="0">
              <a:latin typeface="Arial" panose="020B0604020202020204" pitchFamily="34" charset="0"/>
              <a:cs typeface="Arial" panose="020B0604020202020204" pitchFamily="34" charset="0"/>
            </a:endParaRPr>
          </a:p>
        </p:txBody>
      </p:sp>
      <p:sp>
        <p:nvSpPr>
          <p:cNvPr id="53" name="Прямоугольник: один скругленный угол 26">
            <a:extLst>
              <a:ext uri="{FF2B5EF4-FFF2-40B4-BE49-F238E27FC236}">
                <a16:creationId xmlns:a16="http://schemas.microsoft.com/office/drawing/2014/main" xmlns="" id="{6C139FA4-C97B-0C07-316C-273451C23964}"/>
              </a:ext>
            </a:extLst>
          </p:cNvPr>
          <p:cNvSpPr/>
          <p:nvPr/>
        </p:nvSpPr>
        <p:spPr>
          <a:xfrm>
            <a:off x="8617725" y="4465230"/>
            <a:ext cx="2515984" cy="2250719"/>
          </a:xfrm>
          <a:prstGeom prst="round1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xmlns="" id="{0490E8E4-982C-8CD4-5EB8-06E0B0C95F4E}"/>
              </a:ext>
            </a:extLst>
          </p:cNvPr>
          <p:cNvSpPr txBox="1"/>
          <p:nvPr/>
        </p:nvSpPr>
        <p:spPr>
          <a:xfrm>
            <a:off x="3096784" y="6347505"/>
            <a:ext cx="2435021" cy="276999"/>
          </a:xfrm>
          <a:prstGeom prst="rect">
            <a:avLst/>
          </a:prstGeom>
          <a:noFill/>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Turkestan Declaration</a:t>
            </a:r>
            <a:endParaRPr lang="x-none" sz="1200" b="1" dirty="0">
              <a:solidFill>
                <a:srgbClr val="00206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5032F450-CA9A-39BD-ECAA-1E8090661F77}"/>
              </a:ext>
            </a:extLst>
          </p:cNvPr>
          <p:cNvSpPr txBox="1"/>
          <p:nvPr/>
        </p:nvSpPr>
        <p:spPr>
          <a:xfrm>
            <a:off x="5870542" y="6351913"/>
            <a:ext cx="2435021" cy="276999"/>
          </a:xfrm>
          <a:prstGeom prst="rect">
            <a:avLst/>
          </a:prstGeom>
          <a:noFill/>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Memorandum</a:t>
            </a:r>
            <a:endParaRPr lang="x-none" sz="1200" b="1" dirty="0">
              <a:solidFill>
                <a:srgbClr val="002060"/>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xmlns="" id="{1741D612-E725-6773-E0F9-3C12023FC084}"/>
              </a:ext>
            </a:extLst>
          </p:cNvPr>
          <p:cNvSpPr txBox="1"/>
          <p:nvPr/>
        </p:nvSpPr>
        <p:spPr>
          <a:xfrm>
            <a:off x="8803219" y="3912055"/>
            <a:ext cx="2231574" cy="1569660"/>
          </a:xfrm>
          <a:prstGeom prst="rect">
            <a:avLst/>
          </a:prstGeom>
          <a:solidFill>
            <a:schemeClr val="bg1"/>
          </a:solidFill>
        </p:spPr>
        <p:txBody>
          <a:bodyPr wrap="square">
            <a:spAutoFit/>
          </a:bodyPr>
          <a:lstStyle/>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RECTORS' CONFERENCE</a:t>
            </a:r>
            <a:b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b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WITH THE PARTICIPATION </a:t>
            </a:r>
          </a:p>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OF REPRESENTATIVES </a:t>
            </a:r>
          </a:p>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OF THE BFUG, MINISTRIES </a:t>
            </a:r>
          </a:p>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AND UNIVERSITIES </a:t>
            </a:r>
          </a:p>
          <a:p>
            <a:pPr algn="ctr"/>
            <a:r>
              <a:rPr lang="en-US" sz="1200" b="1" dirty="0">
                <a:solidFill>
                  <a:srgbClr val="347A91"/>
                </a:solidFill>
                <a:latin typeface="Arial" panose="020B0604020202020204" pitchFamily="34" charset="0"/>
                <a:ea typeface="Tahoma" panose="020B0604030504040204" pitchFamily="34" charset="0"/>
                <a:cs typeface="Arial" panose="020B0604020202020204" pitchFamily="34" charset="0"/>
              </a:rPr>
              <a:t>OF CENTRAL ASIA</a:t>
            </a:r>
          </a:p>
          <a:p>
            <a:pPr algn="ctr"/>
            <a:r>
              <a:rPr lang="ru-RU" sz="1200" dirty="0">
                <a:solidFill>
                  <a:srgbClr val="347A91"/>
                </a:solidFill>
                <a:latin typeface="Arial" panose="020B0604020202020204" pitchFamily="34" charset="0"/>
                <a:ea typeface="Tahoma" panose="020B0604030504040204" pitchFamily="34" charset="0"/>
                <a:cs typeface="Arial" panose="020B0604020202020204" pitchFamily="34" charset="0"/>
              </a:rPr>
              <a:t>202</a:t>
            </a:r>
            <a:r>
              <a:rPr lang="en-US" sz="1200" dirty="0">
                <a:solidFill>
                  <a:srgbClr val="347A91"/>
                </a:solidFill>
                <a:latin typeface="Arial" panose="020B0604020202020204" pitchFamily="34" charset="0"/>
                <a:ea typeface="Tahoma" panose="020B0604030504040204" pitchFamily="34" charset="0"/>
                <a:cs typeface="Arial" panose="020B0604020202020204" pitchFamily="34" charset="0"/>
              </a:rPr>
              <a:t>2</a:t>
            </a:r>
            <a:endParaRPr lang="ru-RU" sz="1200" dirty="0">
              <a:solidFill>
                <a:srgbClr val="347A91"/>
              </a:solidFill>
              <a:latin typeface="Arial" panose="020B0604020202020204" pitchFamily="34" charset="0"/>
              <a:ea typeface="Tahoma" panose="020B0604030504040204" pitchFamily="34" charset="0"/>
              <a:cs typeface="Arial" panose="020B0604020202020204" pitchFamily="34" charset="0"/>
            </a:endParaRPr>
          </a:p>
          <a:p>
            <a:pPr algn="ctr"/>
            <a:endParaRPr lang="aa-ET" sz="1200" b="1" dirty="0">
              <a:solidFill>
                <a:srgbClr val="347A91"/>
              </a:solidFill>
              <a:latin typeface="Arial" panose="020B0604020202020204" pitchFamily="34" charset="0"/>
              <a:ea typeface="Tahoma" panose="020B0604030504040204" pitchFamily="34" charset="0"/>
              <a:cs typeface="Arial" panose="020B0604020202020204" pitchFamily="34" charset="0"/>
            </a:endParaRPr>
          </a:p>
        </p:txBody>
      </p:sp>
      <p:sp>
        <p:nvSpPr>
          <p:cNvPr id="60" name="Прямоугольник 59">
            <a:extLst>
              <a:ext uri="{FF2B5EF4-FFF2-40B4-BE49-F238E27FC236}">
                <a16:creationId xmlns:a16="http://schemas.microsoft.com/office/drawing/2014/main" xmlns="" id="{255FC7EF-9A6E-4B33-9D4B-98470FC944B9}"/>
              </a:ext>
            </a:extLst>
          </p:cNvPr>
          <p:cNvSpPr/>
          <p:nvPr/>
        </p:nvSpPr>
        <p:spPr>
          <a:xfrm>
            <a:off x="8834202" y="5212745"/>
            <a:ext cx="2272200" cy="830997"/>
          </a:xfrm>
          <a:prstGeom prst="rect">
            <a:avLst/>
          </a:prstGeom>
          <a:noFill/>
        </p:spPr>
        <p:txBody>
          <a:bodyPr wrap="square">
            <a:spAutoFit/>
          </a:bodyPr>
          <a:lstStyle/>
          <a:p>
            <a:pPr marL="180000" indent="-180000">
              <a:spcAft>
                <a:spcPts val="600"/>
              </a:spcAft>
              <a:buClr>
                <a:srgbClr val="B88C00"/>
              </a:buClr>
              <a:buFont typeface="Wingdings 3" panose="05040102010807070707" pitchFamily="18" charset="2"/>
              <a:buChar char="}"/>
            </a:pPr>
            <a:r>
              <a:rPr lang="en-US" sz="1200" dirty="0">
                <a:latin typeface="Arial" panose="020B0604020202020204" pitchFamily="34" charset="0"/>
                <a:cs typeface="Arial" panose="020B0604020202020204" pitchFamily="34" charset="0"/>
              </a:rPr>
              <a:t>Creating the Bureau of the Central Asian Higher Education Area on parity terms</a:t>
            </a:r>
          </a:p>
        </p:txBody>
      </p:sp>
      <p:sp>
        <p:nvSpPr>
          <p:cNvPr id="62" name="TextBox 61">
            <a:extLst>
              <a:ext uri="{FF2B5EF4-FFF2-40B4-BE49-F238E27FC236}">
                <a16:creationId xmlns:a16="http://schemas.microsoft.com/office/drawing/2014/main" xmlns="" id="{B6BD0129-A1EE-C7A7-3E1C-1722E7E5DE37}"/>
              </a:ext>
            </a:extLst>
          </p:cNvPr>
          <p:cNvSpPr txBox="1"/>
          <p:nvPr/>
        </p:nvSpPr>
        <p:spPr>
          <a:xfrm>
            <a:off x="8696515" y="6358219"/>
            <a:ext cx="2435021" cy="276999"/>
          </a:xfrm>
          <a:prstGeom prst="rect">
            <a:avLst/>
          </a:prstGeom>
          <a:noFill/>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Joint statement</a:t>
            </a:r>
            <a:endParaRPr lang="x-none" sz="1200" b="1" dirty="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xmlns="" id="{32CE32CF-3E3D-5C7D-2A30-FB2B321E5797}"/>
              </a:ext>
            </a:extLst>
          </p:cNvPr>
          <p:cNvSpPr txBox="1"/>
          <p:nvPr/>
        </p:nvSpPr>
        <p:spPr>
          <a:xfrm>
            <a:off x="5636644" y="1967006"/>
            <a:ext cx="2651334" cy="1538883"/>
          </a:xfrm>
          <a:prstGeom prst="rect">
            <a:avLst/>
          </a:prstGeom>
          <a:noFill/>
        </p:spPr>
        <p:txBody>
          <a:bodyPr wrap="square">
            <a:spAutoFit/>
          </a:bodyPr>
          <a:lstStyle>
            <a:defPPr>
              <a:defRPr lang="x-none"/>
            </a:defPPr>
            <a:lvl1pPr marL="285750" indent="-285750">
              <a:buClr>
                <a:srgbClr val="4472C4"/>
              </a:buClr>
              <a:buFont typeface="Wingdings 3" panose="05040102010807070707" pitchFamily="18" charset="2"/>
              <a:buChar char="}"/>
              <a:defRPr sz="1400">
                <a:latin typeface="Arial" panose="020B0604020202020204" pitchFamily="34" charset="0"/>
                <a:cs typeface="Arial" panose="020B0604020202020204" pitchFamily="34" charset="0"/>
              </a:defRPr>
            </a:lvl1pPr>
          </a:lstStyle>
          <a:p>
            <a:pPr marL="180000" indent="-180000">
              <a:spcAft>
                <a:spcPts val="600"/>
              </a:spcAft>
              <a:buClr>
                <a:srgbClr val="B88C00"/>
              </a:buClr>
            </a:pPr>
            <a:r>
              <a:rPr lang="en-US" sz="1200" dirty="0"/>
              <a:t>Commitment to strengthen further mutual beneficial cooperation in the field of education, within the context of the EU-Central Asia Strategy</a:t>
            </a:r>
          </a:p>
          <a:p>
            <a:pPr marL="180000" indent="-180000">
              <a:spcAft>
                <a:spcPts val="600"/>
              </a:spcAft>
              <a:buClr>
                <a:srgbClr val="B88C00"/>
              </a:buClr>
            </a:pPr>
            <a:endParaRPr lang="en-US" sz="1200" dirty="0"/>
          </a:p>
          <a:p>
            <a:pPr marL="180000" indent="-180000">
              <a:spcAft>
                <a:spcPts val="600"/>
              </a:spcAft>
              <a:buClr>
                <a:srgbClr val="B88C00"/>
              </a:buClr>
            </a:pPr>
            <a:endParaRPr lang="ru-RU" sz="1200" dirty="0"/>
          </a:p>
        </p:txBody>
      </p:sp>
      <p:sp>
        <p:nvSpPr>
          <p:cNvPr id="64" name="Равнобедренный треугольник 36">
            <a:extLst>
              <a:ext uri="{FF2B5EF4-FFF2-40B4-BE49-F238E27FC236}">
                <a16:creationId xmlns:a16="http://schemas.microsoft.com/office/drawing/2014/main" xmlns="" id="{FA213B6C-32E7-818A-1706-B37AA522FAAF}"/>
              </a:ext>
            </a:extLst>
          </p:cNvPr>
          <p:cNvSpPr/>
          <p:nvPr/>
        </p:nvSpPr>
        <p:spPr>
          <a:xfrm rot="10800000">
            <a:off x="9654894" y="3065073"/>
            <a:ext cx="201168" cy="1027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65" name="Рисунок 64">
            <a:extLst>
              <a:ext uri="{FF2B5EF4-FFF2-40B4-BE49-F238E27FC236}">
                <a16:creationId xmlns:a16="http://schemas.microsoft.com/office/drawing/2014/main" xmlns="" id="{68174727-8DB3-1419-B20A-55984C4CA643}"/>
              </a:ext>
            </a:extLst>
          </p:cNvPr>
          <p:cNvPicPr>
            <a:picLocks noChangeAspect="1"/>
          </p:cNvPicPr>
          <p:nvPr/>
        </p:nvPicPr>
        <p:blipFill>
          <a:blip r:embed="rId3"/>
          <a:stretch>
            <a:fillRect/>
          </a:stretch>
        </p:blipFill>
        <p:spPr>
          <a:xfrm>
            <a:off x="914051" y="2767105"/>
            <a:ext cx="1163807" cy="745499"/>
          </a:xfrm>
          <a:prstGeom prst="rect">
            <a:avLst/>
          </a:prstGeom>
        </p:spPr>
      </p:pic>
      <p:pic>
        <p:nvPicPr>
          <p:cNvPr id="66" name="Picture 4" descr="Events — Центрально-Азиатская Платформа Образования (ЦАПО)">
            <a:extLst>
              <a:ext uri="{FF2B5EF4-FFF2-40B4-BE49-F238E27FC236}">
                <a16:creationId xmlns:a16="http://schemas.microsoft.com/office/drawing/2014/main" xmlns="" id="{52485BA4-2C86-F4C5-C72B-7AE03CFCF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491" y="2678044"/>
            <a:ext cx="1168452" cy="827107"/>
          </a:xfrm>
          <a:prstGeom prst="rect">
            <a:avLst/>
          </a:prstGeom>
          <a:noFill/>
          <a:extLst>
            <a:ext uri="{909E8E84-426E-40DD-AFC4-6F175D3DCCD1}">
              <a14:hiddenFill xmlns:a14="http://schemas.microsoft.com/office/drawing/2010/main">
                <a:solidFill>
                  <a:srgbClr val="FFFFFF"/>
                </a:solidFill>
              </a14:hiddenFill>
            </a:ext>
          </a:extLst>
        </p:spPr>
      </p:pic>
      <p:sp>
        <p:nvSpPr>
          <p:cNvPr id="67" name="Равнобедренный треугольник 36">
            <a:extLst>
              <a:ext uri="{FF2B5EF4-FFF2-40B4-BE49-F238E27FC236}">
                <a16:creationId xmlns:a16="http://schemas.microsoft.com/office/drawing/2014/main" xmlns="" id="{5D111622-4092-9353-C76A-878D77B65896}"/>
              </a:ext>
            </a:extLst>
          </p:cNvPr>
          <p:cNvSpPr/>
          <p:nvPr/>
        </p:nvSpPr>
        <p:spPr>
          <a:xfrm rot="10800000">
            <a:off x="4174133" y="6115855"/>
            <a:ext cx="201168" cy="1027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8" name="Равнобедренный треугольник 36">
            <a:extLst>
              <a:ext uri="{FF2B5EF4-FFF2-40B4-BE49-F238E27FC236}">
                <a16:creationId xmlns:a16="http://schemas.microsoft.com/office/drawing/2014/main" xmlns="" id="{8394E76A-8DAC-ED7E-3B1E-87D5EE7AC7B1}"/>
              </a:ext>
            </a:extLst>
          </p:cNvPr>
          <p:cNvSpPr/>
          <p:nvPr/>
        </p:nvSpPr>
        <p:spPr>
          <a:xfrm rot="10800000">
            <a:off x="7078972" y="6218639"/>
            <a:ext cx="201168" cy="1027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9" name="Равнобедренный треугольник 36">
            <a:extLst>
              <a:ext uri="{FF2B5EF4-FFF2-40B4-BE49-F238E27FC236}">
                <a16:creationId xmlns:a16="http://schemas.microsoft.com/office/drawing/2014/main" xmlns="" id="{5C4473FE-311D-7A13-4517-6CCA6D1BBA13}"/>
              </a:ext>
            </a:extLst>
          </p:cNvPr>
          <p:cNvSpPr/>
          <p:nvPr/>
        </p:nvSpPr>
        <p:spPr>
          <a:xfrm rot="10800000">
            <a:off x="9934771" y="6229230"/>
            <a:ext cx="201168" cy="1027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1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2" name="Заголовок 1">
            <a:extLst>
              <a:ext uri="{FF2B5EF4-FFF2-40B4-BE49-F238E27FC236}">
                <a16:creationId xmlns:a16="http://schemas.microsoft.com/office/drawing/2014/main" xmlns="" id="{E725779B-6070-4421-3CF4-BF6D1905A1F6}"/>
              </a:ext>
            </a:extLst>
          </p:cNvPr>
          <p:cNvSpPr txBox="1">
            <a:spLocks/>
          </p:cNvSpPr>
          <p:nvPr/>
        </p:nvSpPr>
        <p:spPr>
          <a:xfrm>
            <a:off x="1884995" y="-67360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solidFill>
                  <a:schemeClr val="accent5">
                    <a:lumMod val="50000"/>
                  </a:schemeClr>
                </a:solidFill>
                <a:latin typeface="Arial" panose="020B0604020202020204" pitchFamily="34" charset="0"/>
                <a:cs typeface="Arial" panose="020B0604020202020204" pitchFamily="34" charset="0"/>
              </a:rPr>
              <a:t>TuCAHEA</a:t>
            </a:r>
            <a:r>
              <a:rPr lang="en-US" sz="2000" b="1" dirty="0">
                <a:solidFill>
                  <a:schemeClr val="accent5">
                    <a:lumMod val="50000"/>
                  </a:schemeClr>
                </a:solidFill>
                <a:latin typeface="Arial" panose="020B0604020202020204" pitchFamily="34" charset="0"/>
                <a:cs typeface="Arial" panose="020B0604020202020204" pitchFamily="34" charset="0"/>
              </a:rPr>
              <a:t> – Tuning of Central Asia Higher Education Area</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A4F9C54D-8249-C220-28AA-FFE50C4EA58F}"/>
              </a:ext>
            </a:extLst>
          </p:cNvPr>
          <p:cNvSpPr txBox="1"/>
          <p:nvPr/>
        </p:nvSpPr>
        <p:spPr>
          <a:xfrm>
            <a:off x="1992620" y="3126423"/>
            <a:ext cx="10312898" cy="3139321"/>
          </a:xfrm>
          <a:prstGeom prst="rect">
            <a:avLst/>
          </a:prstGeom>
          <a:noFill/>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use of competence-based tools and tools to improve the quality of curriculum development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regional higher education systems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a knowledge exchange platform</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pilot Tuning groups in subject areas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mobility tools: improving the quality and transparency of recognition.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Arial" panose="020B0604020202020204" pitchFamily="34" charset="0"/>
                <a:ea typeface="Calibri" panose="020F0502020204030204" pitchFamily="34" charset="0"/>
                <a:cs typeface="Arial" panose="020B0604020202020204" pitchFamily="34" charset="0"/>
              </a:rPr>
              <a:t>TuCAHEA</a:t>
            </a:r>
            <a:r>
              <a:rPr lang="en-US" sz="1800" dirty="0">
                <a:effectLst/>
                <a:latin typeface="Arial" panose="020B0604020202020204" pitchFamily="34" charset="0"/>
                <a:ea typeface="Calibri" panose="020F0502020204030204" pitchFamily="34" charset="0"/>
                <a:cs typeface="Arial" panose="020B0604020202020204" pitchFamily="34" charset="0"/>
              </a:rPr>
              <a:t> foundations have been laid for the formation of the NQFs and the use of ECTS in the region</a:t>
            </a:r>
            <a:endParaRPr lang="aa-E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A45AED77-4211-BB68-CB93-1069D81D6029}"/>
              </a:ext>
            </a:extLst>
          </p:cNvPr>
          <p:cNvSpPr/>
          <p:nvPr/>
        </p:nvSpPr>
        <p:spPr>
          <a:xfrm>
            <a:off x="1992620" y="1661596"/>
            <a:ext cx="7897628" cy="1477328"/>
          </a:xfrm>
          <a:prstGeom prst="rect">
            <a:avLst/>
          </a:prstGeom>
          <a:noFill/>
        </p:spPr>
        <p:txBody>
          <a:bodyPr wrap="square">
            <a:spAutoFit/>
          </a:bodyPr>
          <a:lstStyle/>
          <a:p>
            <a:pPr algn="just"/>
            <a:r>
              <a:rPr lang="en-US" b="1" dirty="0">
                <a:latin typeface="Arial" panose="020B0604020202020204" pitchFamily="34" charset="0"/>
                <a:ea typeface="Calibri" panose="020F0502020204030204" pitchFamily="34" charset="0"/>
                <a:cs typeface="Arial" panose="020B0604020202020204" pitchFamily="34" charset="0"/>
              </a:rPr>
              <a:t>Purpose</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to contribute to the development of the higher education area of Central Asia, in accordance with the European Higher Education area, to take into account and assess the specific needs and potentials of the region as a whole and partner countries in particular, responding to the needs of higher education in particular and society as a whole.</a:t>
            </a:r>
            <a:endParaRPr lang="aa-E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Рисунок 19">
            <a:extLst>
              <a:ext uri="{FF2B5EF4-FFF2-40B4-BE49-F238E27FC236}">
                <a16:creationId xmlns:a16="http://schemas.microsoft.com/office/drawing/2014/main" xmlns="" id="{49C1FC69-D12E-A57F-A7AD-46F8B6CE3C91}"/>
              </a:ext>
            </a:extLst>
          </p:cNvPr>
          <p:cNvPicPr>
            <a:picLocks noChangeAspect="1"/>
          </p:cNvPicPr>
          <p:nvPr/>
        </p:nvPicPr>
        <p:blipFill>
          <a:blip r:embed="rId3"/>
          <a:stretch>
            <a:fillRect/>
          </a:stretch>
        </p:blipFill>
        <p:spPr>
          <a:xfrm>
            <a:off x="9380604" y="32163"/>
            <a:ext cx="2310376" cy="1479956"/>
          </a:xfrm>
          <a:prstGeom prst="rect">
            <a:avLst/>
          </a:prstGeom>
        </p:spPr>
      </p:pic>
      <p:sp>
        <p:nvSpPr>
          <p:cNvPr id="21" name="Прямоугольник 20">
            <a:extLst>
              <a:ext uri="{FF2B5EF4-FFF2-40B4-BE49-F238E27FC236}">
                <a16:creationId xmlns:a16="http://schemas.microsoft.com/office/drawing/2014/main" xmlns="" id="{AC69CC57-09DC-CF3E-787A-E79202B46301}"/>
              </a:ext>
            </a:extLst>
          </p:cNvPr>
          <p:cNvSpPr/>
          <p:nvPr/>
        </p:nvSpPr>
        <p:spPr>
          <a:xfrm>
            <a:off x="-424738" y="702203"/>
            <a:ext cx="9474349" cy="338554"/>
          </a:xfrm>
          <a:prstGeom prst="rect">
            <a:avLst/>
          </a:prstGeom>
        </p:spPr>
        <p:txBody>
          <a:bodyPr wrap="square">
            <a:spAutoFit/>
          </a:bodyPr>
          <a:lstStyle/>
          <a:p>
            <a:pPr algn="r"/>
            <a:r>
              <a:rPr lang="en-GB" sz="1600" b="1" dirty="0">
                <a:solidFill>
                  <a:srgbClr val="0070C0"/>
                </a:solidFill>
                <a:latin typeface="Arial" panose="020B0604020202020204" pitchFamily="34" charset="0"/>
                <a:cs typeface="Arial" panose="020B0604020202020204" pitchFamily="34" charset="0"/>
              </a:rPr>
              <a:t>2012-2016 </a:t>
            </a:r>
            <a:endParaRPr lang="ru-RU"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06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6787" y="-1266572"/>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CENTRAL ASIAN EDUCATION PLATFORM (CAEP)</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207878" y="1495470"/>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2012-2015 (I), 2015-2019 (II)</a:t>
            </a:r>
            <a:endParaRPr lang="ru-RU" sz="1600" b="1" dirty="0">
              <a:solidFill>
                <a:srgbClr val="0070C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xmlns="" id="{3FE7ECD1-6334-E3A0-C3EA-4CDED812F661}"/>
              </a:ext>
            </a:extLst>
          </p:cNvPr>
          <p:cNvSpPr/>
          <p:nvPr/>
        </p:nvSpPr>
        <p:spPr>
          <a:xfrm>
            <a:off x="309084" y="1824238"/>
            <a:ext cx="10230314" cy="1692771"/>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Purpose</a:t>
            </a:r>
            <a:r>
              <a:rPr lang="en-US" sz="1800" dirty="0">
                <a:effectLst/>
                <a:latin typeface="Arial" panose="020B0604020202020204" pitchFamily="34" charset="0"/>
                <a:ea typeface="Calibri" panose="020F0502020204030204" pitchFamily="34" charset="0"/>
                <a:cs typeface="Arial" panose="020B0604020202020204" pitchFamily="34" charset="0"/>
              </a:rPr>
              <a:t>: to contribute to the programs of the Central Asian countries aimed at improving the competitiveness and productivity of the national economy, as well as the potential for sustainable development in the region. The main objective was to provide the services necessary to ensure smooth progress in the implementation of the EU Education Platform in Central Asia, supporting its goals and activities as agreed between the EU and partners from Central Asia.</a:t>
            </a:r>
            <a:endParaRPr lang="aa-ET" sz="18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pic>
        <p:nvPicPr>
          <p:cNvPr id="12" name="Picture 4" descr="Events — Центрально-Азиатская Платформа Образования (ЦАПО)">
            <a:extLst>
              <a:ext uri="{FF2B5EF4-FFF2-40B4-BE49-F238E27FC236}">
                <a16:creationId xmlns:a16="http://schemas.microsoft.com/office/drawing/2014/main" xmlns="" id="{64309EBF-E37E-698C-7DDD-8E05B82E5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022" y="46110"/>
            <a:ext cx="2049065" cy="14504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6D70BEE5-DA56-6C28-8753-B26251D21838}"/>
              </a:ext>
            </a:extLst>
          </p:cNvPr>
          <p:cNvSpPr txBox="1"/>
          <p:nvPr/>
        </p:nvSpPr>
        <p:spPr>
          <a:xfrm>
            <a:off x="399814" y="3602006"/>
            <a:ext cx="11291167" cy="2585323"/>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dialogue between Europe and Central Asia in the field of education</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the quality of mutual learning in different countries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xperience, lessons learned, exchange of best practices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vidence-based policy approach initiated</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xchange of people and improvement of mutual understanding</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support to local stakeholders for more effective implementation of reform programs at all institutional levels.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mpowering policy makers through analysis and training.</a:t>
            </a:r>
            <a:endParaRPr lang="aa-ET"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33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3" name="Заголовок 1">
            <a:extLst>
              <a:ext uri="{FF2B5EF4-FFF2-40B4-BE49-F238E27FC236}">
                <a16:creationId xmlns:a16="http://schemas.microsoft.com/office/drawing/2014/main" xmlns="" id="{190677C3-8088-E10F-36F9-63D6FB5EB627}"/>
              </a:ext>
            </a:extLst>
          </p:cNvPr>
          <p:cNvSpPr txBox="1">
            <a:spLocks/>
          </p:cNvSpPr>
          <p:nvPr/>
        </p:nvSpPr>
        <p:spPr>
          <a:xfrm>
            <a:off x="1893716" y="-35326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5">
                    <a:lumMod val="50000"/>
                  </a:schemeClr>
                </a:solidFill>
                <a:latin typeface="Arial" panose="020B0604020202020204" pitchFamily="34" charset="0"/>
                <a:cs typeface="Arial" panose="020B0604020202020204" pitchFamily="34" charset="0"/>
              </a:rPr>
              <a:t>The First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xmlns="" id="{49397DE8-9E46-3287-7B8A-EA0B742E8F66}"/>
              </a:ext>
            </a:extLst>
          </p:cNvPr>
          <p:cNvSpPr/>
          <p:nvPr/>
        </p:nvSpPr>
        <p:spPr>
          <a:xfrm>
            <a:off x="2234073" y="1284352"/>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Riga, 25 – 26 June 2015</a:t>
            </a:r>
            <a:r>
              <a:rPr lang="en-GB" sz="1600" b="1" dirty="0">
                <a:solidFill>
                  <a:srgbClr val="0070C0"/>
                </a:solidFill>
                <a:latin typeface="Arial" panose="020B0604020202020204" pitchFamily="34" charset="0"/>
                <a:cs typeface="Arial" panose="020B0604020202020204" pitchFamily="34" charset="0"/>
              </a:rPr>
              <a:t> </a:t>
            </a:r>
            <a:endParaRPr lang="ru-RU" sz="1600" b="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6ED4EAD3-AA61-01E7-9031-0ED2A8D4CEFF}"/>
              </a:ext>
            </a:extLst>
          </p:cNvPr>
          <p:cNvSpPr txBox="1"/>
          <p:nvPr/>
        </p:nvSpPr>
        <p:spPr>
          <a:xfrm>
            <a:off x="1294848" y="2603280"/>
            <a:ext cx="9742868" cy="369332"/>
          </a:xfrm>
          <a:prstGeom prst="rect">
            <a:avLst/>
          </a:prstGeom>
          <a:noFill/>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in cooperation with the European Commission and the European External Action Service.</a:t>
            </a:r>
            <a:endParaRPr lang="aa-ET" i="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CEC1AA71-C5BF-7D2F-B9B9-1A25E4B04022}"/>
              </a:ext>
            </a:extLst>
          </p:cNvPr>
          <p:cNvSpPr txBox="1"/>
          <p:nvPr/>
        </p:nvSpPr>
        <p:spPr>
          <a:xfrm>
            <a:off x="1603587" y="4225472"/>
            <a:ext cx="10130720" cy="1754326"/>
          </a:xfrm>
          <a:prstGeom prst="rect">
            <a:avLst/>
          </a:prstGeom>
          <a:noFill/>
        </p:spPr>
        <p:txBody>
          <a:bodyPr wrap="square">
            <a:spAutoFit/>
          </a:bodyPr>
          <a:lstStyle/>
          <a:p>
            <a:pPr algn="l"/>
            <a:r>
              <a:rPr lang="en-US" sz="1800" b="1" dirty="0">
                <a:latin typeface="Arial" panose="020B0604020202020204" pitchFamily="34" charset="0"/>
                <a:cs typeface="Arial" panose="020B0604020202020204" pitchFamily="34" charset="0"/>
              </a:rPr>
              <a:t>Main points of the Joint </a:t>
            </a:r>
            <a:r>
              <a:rPr lang="en-US" b="1" dirty="0">
                <a:latin typeface="Arial" panose="020B0604020202020204" pitchFamily="34" charset="0"/>
                <a:cs typeface="Arial" panose="020B0604020202020204" pitchFamily="34" charset="0"/>
              </a:rPr>
              <a:t>Communique:</a:t>
            </a:r>
          </a:p>
          <a:p>
            <a:pPr algn="l"/>
            <a:endParaRPr lang="en-US" sz="1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Development of Qualification Frameworks (QF) and Standards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Quality Assurance (QA) and Accreditation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Employment and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Market Needs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Indicative </a:t>
            </a:r>
            <a:r>
              <a:rPr lang="en-US" b="1" dirty="0">
                <a:latin typeface="Arial" panose="020B0604020202020204" pitchFamily="34" charset="0"/>
                <a:cs typeface="Arial" panose="020B0604020202020204" pitchFamily="34" charset="0"/>
              </a:rPr>
              <a:t>Roadmap of Activities </a:t>
            </a:r>
            <a:r>
              <a:rPr lang="en-US" dirty="0">
                <a:latin typeface="Arial" panose="020B0604020202020204" pitchFamily="34" charset="0"/>
                <a:cs typeface="Arial" panose="020B0604020202020204" pitchFamily="34" charset="0"/>
              </a:rPr>
              <a:t>under the “Central Asian Education Platform” (2015-2018)</a:t>
            </a:r>
            <a:endParaRPr lang="ru-RU"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34E9419A-AD3A-791F-5B24-163C5982FB1A}"/>
              </a:ext>
            </a:extLst>
          </p:cNvPr>
          <p:cNvSpPr txBox="1"/>
          <p:nvPr/>
        </p:nvSpPr>
        <p:spPr>
          <a:xfrm>
            <a:off x="1294848" y="3106254"/>
            <a:ext cx="10130720" cy="923330"/>
          </a:xfrm>
          <a:prstGeom prst="rect">
            <a:avLst/>
          </a:prstGeom>
          <a:noFill/>
        </p:spPr>
        <p:txBody>
          <a:bodyPr wrap="square">
            <a:spAutoFit/>
          </a:bodyPr>
          <a:lstStyle/>
          <a:p>
            <a:pPr marL="285750" indent="-285750" algn="l">
              <a:buFont typeface="Wingdings" panose="05000000000000000000" pitchFamily="2" charset="2"/>
              <a:buChar char="ü"/>
            </a:pPr>
            <a:r>
              <a:rPr lang="en-US" dirty="0">
                <a:latin typeface="Arial" panose="020B0604020202020204" pitchFamily="34" charset="0"/>
                <a:cs typeface="Arial" panose="020B0604020202020204" pitchFamily="34" charset="0"/>
              </a:rPr>
              <a:t>commitment to strengthen further mutual beneficial cooperation in the field of education, within the context of the EU-Central Asia Strategy</a:t>
            </a:r>
          </a:p>
          <a:p>
            <a:pPr marL="285750" indent="-285750" algn="l">
              <a:buFont typeface="Wingdings" panose="05000000000000000000" pitchFamily="2" charset="2"/>
              <a:buChar char="ü"/>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0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9661" y="-1398295"/>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The Second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506730" y="1760220"/>
            <a:ext cx="10306050" cy="4560570"/>
          </a:xfrm>
        </p:spPr>
        <p:txBody>
          <a:bodyPr>
            <a:normAutofit fontScale="92500" lnSpcReduction="20000"/>
          </a:bodyPr>
          <a:lstStyle/>
          <a:p>
            <a:pPr algn="l"/>
            <a:endParaRPr lang="en-US"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endParaRPr lang="kk-KZ"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Dissemination the ideas of the Bologna Process in the Central Asian region </a:t>
            </a: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Development of Central Asian Higher Education Area </a:t>
            </a:r>
            <a:endParaRPr lang="kk-KZ" sz="1800" dirty="0">
              <a:latin typeface="Arial" panose="020B0604020202020204" pitchFamily="34" charset="0"/>
              <a:cs typeface="Arial" panose="020B0604020202020204" pitchFamily="34" charset="0"/>
            </a:endParaRPr>
          </a:p>
          <a:p>
            <a:pPr algn="l"/>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The Astana Declaration was </a:t>
            </a:r>
            <a:r>
              <a:rPr lang="en-US" sz="1800" b="1" dirty="0" smtClean="0">
                <a:latin typeface="Arial" panose="020B0604020202020204" pitchFamily="34" charset="0"/>
                <a:cs typeface="Arial" panose="020B0604020202020204" pitchFamily="34" charset="0"/>
              </a:rPr>
              <a:t>accepted</a:t>
            </a:r>
            <a:endParaRPr lang="en-US" sz="1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declaration intends to expand educational cooperation between the EU and Central Asian countries.</a:t>
            </a:r>
            <a:r>
              <a:rPr lang="ru-RU"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Main points of the Astana Declaration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Strengthening mutual cooperation on </a:t>
            </a:r>
            <a:r>
              <a:rPr lang="en-US" sz="1800" dirty="0" smtClean="0">
                <a:latin typeface="Arial" panose="020B0604020202020204" pitchFamily="34" charset="0"/>
                <a:cs typeface="Arial" panose="020B0604020202020204" pitchFamily="34" charset="0"/>
              </a:rPr>
              <a:t>internationalization </a:t>
            </a:r>
            <a:r>
              <a:rPr lang="en-US" sz="1800" dirty="0">
                <a:latin typeface="Arial" panose="020B0604020202020204" pitchFamily="34" charset="0"/>
                <a:cs typeface="Arial" panose="020B0604020202020204" pitchFamily="34" charset="0"/>
              </a:rPr>
              <a:t>issues in education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Capacity building and mobility in Higher Education</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Recognition of non-formal and informal learning</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Reforms in Vocational Education and Training to strengthen links between business,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needs and education actors</a:t>
            </a:r>
            <a:endParaRPr lang="ru-RU"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135380" y="1848295"/>
            <a:ext cx="9474349" cy="338554"/>
          </a:xfrm>
          <a:prstGeom prst="rect">
            <a:avLst/>
          </a:prstGeom>
        </p:spPr>
        <p:txBody>
          <a:bodyPr wrap="square">
            <a:spAutoFit/>
          </a:bodyPr>
          <a:lstStyle/>
          <a:p>
            <a:pPr algn="r"/>
            <a:r>
              <a:rPr lang="en-GB" sz="1600" b="1" dirty="0">
                <a:solidFill>
                  <a:srgbClr val="0070C0"/>
                </a:solidFill>
                <a:latin typeface="Arial" panose="020B0604020202020204" pitchFamily="34" charset="0"/>
                <a:cs typeface="Arial" panose="020B0604020202020204" pitchFamily="34" charset="0"/>
              </a:rPr>
              <a:t>Astana, 23 June, 2017 </a:t>
            </a:r>
            <a:endParaRPr lang="ru-RU" sz="1600" b="1" dirty="0">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506730" y="1390888"/>
            <a:ext cx="10306050" cy="369332"/>
          </a:xfrm>
          <a:prstGeom prst="rect">
            <a:avLst/>
          </a:prstGeom>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within the framework of the European Union - Central Asia Education Platform (CAEP) project</a:t>
            </a:r>
            <a:endParaRPr lang="ru-RU" i="1" dirty="0">
              <a:solidFill>
                <a:srgbClr val="00206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9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The Second Meeting of Ministers for Education of the Member States of the European Union and of the Central Asian Countries</a:t>
            </a:r>
            <a:endParaRPr lang="ru-RU" sz="2200" b="1" dirty="0">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59"/>
            <a:ext cx="9593580" cy="5536199"/>
          </a:xfrm>
        </p:spPr>
        <p:txBody>
          <a:bodyPr>
            <a:noAutofit/>
          </a:bodyPr>
          <a:lstStyle/>
          <a:p>
            <a:pPr marL="0" indent="0" algn="r">
              <a:buNone/>
            </a:pPr>
            <a:r>
              <a:rPr lang="en-GB" sz="1600" b="1" dirty="0">
                <a:solidFill>
                  <a:srgbClr val="0070C0"/>
                </a:solidFill>
                <a:latin typeface="Arial" panose="020B0604020202020204" pitchFamily="34" charset="0"/>
                <a:cs typeface="Arial" panose="020B0604020202020204" pitchFamily="34" charset="0"/>
              </a:rPr>
              <a:t>Astana, 23 June, 2017 </a:t>
            </a:r>
            <a:endParaRPr lang="ru-RU" sz="1600" b="1" dirty="0">
              <a:solidFill>
                <a:srgbClr val="0070C0"/>
              </a:solidFill>
              <a:latin typeface="Arial" panose="020B0604020202020204" pitchFamily="34" charset="0"/>
              <a:cs typeface="Arial" panose="020B0604020202020204" pitchFamily="34" charset="0"/>
            </a:endParaRPr>
          </a:p>
          <a:p>
            <a:pPr marL="0" indent="0" algn="r">
              <a:buNone/>
            </a:pPr>
            <a:endParaRPr lang="en-US" sz="1600" b="1"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Participants:</a:t>
            </a:r>
          </a:p>
          <a:p>
            <a:pPr>
              <a:lnSpc>
                <a:spcPct val="150000"/>
              </a:lnSpc>
            </a:pPr>
            <a:r>
              <a:rPr lang="en-US" sz="1600" dirty="0">
                <a:latin typeface="Arial" panose="020B0604020202020204" pitchFamily="34" charset="0"/>
                <a:cs typeface="Arial" panose="020B0604020202020204" pitchFamily="34" charset="0"/>
              </a:rPr>
              <a:t>EU Commission (DEVCO, EEAS, EAC, EMPL, EACEA), EU Experts CAEP, ETF, EU experts Latvia and Poland, EU MS Ministers of Education, Ambassadors of EU and CA countries in Kazakhstan</a:t>
            </a:r>
          </a:p>
          <a:p>
            <a:pPr>
              <a:lnSpc>
                <a:spcPct val="150000"/>
              </a:lnSpc>
            </a:pPr>
            <a:r>
              <a:rPr lang="en-US" sz="1600" dirty="0">
                <a:latin typeface="Arial" panose="020B0604020202020204" pitchFamily="34" charset="0"/>
                <a:cs typeface="Arial" panose="020B0604020202020204" pitchFamily="34" charset="0"/>
              </a:rPr>
              <a:t>Kazakhstan – Minister (</a:t>
            </a:r>
            <a:r>
              <a:rPr lang="en-US" sz="1600" dirty="0" err="1">
                <a:latin typeface="Arial" panose="020B0604020202020204" pitchFamily="34" charset="0"/>
                <a:cs typeface="Arial" panose="020B0604020202020204" pitchFamily="34" charset="0"/>
              </a:rPr>
              <a:t>MoE</a:t>
            </a:r>
            <a:r>
              <a:rPr lang="en-US" sz="1600" dirty="0">
                <a:latin typeface="Arial" panose="020B0604020202020204" pitchFamily="34" charset="0"/>
                <a:cs typeface="Arial" panose="020B0604020202020204" pitchFamily="34" charset="0"/>
              </a:rPr>
              <a:t>), Kyrgyzstan (</a:t>
            </a:r>
            <a:r>
              <a:rPr lang="en-US" sz="1600" dirty="0" err="1">
                <a:latin typeface="Arial" panose="020B0604020202020204" pitchFamily="34" charset="0"/>
                <a:cs typeface="Arial" panose="020B0604020202020204" pitchFamily="34" charset="0"/>
              </a:rPr>
              <a:t>MoE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MoL</a:t>
            </a:r>
            <a:r>
              <a:rPr lang="en-US" sz="1600" dirty="0">
                <a:latin typeface="Arial" panose="020B0604020202020204" pitchFamily="34" charset="0"/>
                <a:cs typeface="Arial" panose="020B0604020202020204" pitchFamily="34" charset="0"/>
              </a:rPr>
              <a:t>), Tajikistan (</a:t>
            </a:r>
            <a:r>
              <a:rPr lang="en-US" sz="1600" dirty="0" err="1">
                <a:latin typeface="Arial" panose="020B0604020202020204" pitchFamily="34" charset="0"/>
                <a:cs typeface="Arial" panose="020B0604020202020204" pitchFamily="34" charset="0"/>
              </a:rPr>
              <a:t>MoE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MoL</a:t>
            </a:r>
            <a:r>
              <a:rPr lang="en-US" sz="1600" dirty="0">
                <a:latin typeface="Arial" panose="020B0604020202020204" pitchFamily="34" charset="0"/>
                <a:cs typeface="Arial" panose="020B0604020202020204" pitchFamily="34" charset="0"/>
              </a:rPr>
              <a:t>), Turkmenistan – Minister, Uzbekistan – Minister</a:t>
            </a:r>
          </a:p>
          <a:p>
            <a:pPr>
              <a:lnSpc>
                <a:spcPct val="150000"/>
              </a:lnSpc>
            </a:pPr>
            <a:r>
              <a:rPr lang="en-US" sz="1600" dirty="0">
                <a:latin typeface="Arial" panose="020B0604020202020204" pitchFamily="34" charset="0"/>
                <a:cs typeface="Arial" panose="020B0604020202020204" pitchFamily="34" charset="0"/>
              </a:rPr>
              <a:t>Senior officials – representatives of HE and VET departments</a:t>
            </a:r>
          </a:p>
          <a:p>
            <a:pPr>
              <a:lnSpc>
                <a:spcPct val="150000"/>
              </a:lnSpc>
            </a:pPr>
            <a:r>
              <a:rPr lang="en-US" sz="1600" dirty="0">
                <a:latin typeface="Arial" panose="020B0604020202020204" pitchFamily="34" charset="0"/>
                <a:cs typeface="Arial" panose="020B0604020202020204" pitchFamily="34" charset="0"/>
              </a:rPr>
              <a:t>Rectors of HEIs</a:t>
            </a: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6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200" b="1" dirty="0">
                <a:solidFill>
                  <a:schemeClr val="accent5">
                    <a:lumMod val="50000"/>
                  </a:schemeClr>
                </a:solidFill>
                <a:latin typeface="Arial" panose="020B0604020202020204" pitchFamily="34" charset="0"/>
                <a:cs typeface="Arial" panose="020B0604020202020204" pitchFamily="34" charset="0"/>
              </a:rPr>
              <a:t>Conference of Central Asian Education Ministers</a:t>
            </a:r>
            <a:endParaRPr lang="ru-RU" sz="2200" b="1" dirty="0">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59"/>
            <a:ext cx="9593580" cy="5536199"/>
          </a:xfrm>
        </p:spPr>
        <p:txBody>
          <a:bodyPr>
            <a:no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Turkestan city, 17-18 June, 2021</a:t>
            </a:r>
          </a:p>
          <a:p>
            <a:pPr marL="0" indent="0">
              <a:lnSpc>
                <a:spcPct val="150000"/>
              </a:lnSpc>
              <a:buNone/>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Turkestan Declaration </a:t>
            </a:r>
            <a:r>
              <a:rPr lang="en-US" sz="1600" dirty="0">
                <a:latin typeface="Arial" panose="020B0604020202020204" pitchFamily="34" charset="0"/>
                <a:cs typeface="Arial" panose="020B0604020202020204" pitchFamily="34" charset="0"/>
              </a:rPr>
              <a:t>was adopted, in which the Ministers of education of Central Asian countries proclaimed the </a:t>
            </a:r>
            <a:r>
              <a:rPr lang="en-US" sz="1600" b="1" dirty="0">
                <a:latin typeface="Arial" panose="020B0604020202020204" pitchFamily="34" charset="0"/>
                <a:cs typeface="Arial" panose="020B0604020202020204" pitchFamily="34" charset="0"/>
              </a:rPr>
              <a:t>creation of the Central Asian Higher Education Area (CAHEA).</a:t>
            </a:r>
            <a:endParaRPr lang="kk-KZ" sz="1600" b="1" dirty="0">
              <a:latin typeface="Arial" panose="020B0604020202020204" pitchFamily="34" charset="0"/>
              <a:cs typeface="Arial" panose="020B0604020202020204" pitchFamily="34" charset="0"/>
            </a:endParaRPr>
          </a:p>
          <a:p>
            <a:pPr marL="0" indent="0">
              <a:buNone/>
            </a:pPr>
            <a:r>
              <a:rPr lang="en-US" sz="1600" b="1" dirty="0">
                <a:solidFill>
                  <a:schemeClr val="tx1">
                    <a:lumMod val="95000"/>
                    <a:lumOff val="5000"/>
                  </a:schemeClr>
                </a:solidFill>
                <a:latin typeface="Arial" panose="020B0604020202020204" pitchFamily="34" charset="0"/>
                <a:cs typeface="Arial" panose="020B0604020202020204" pitchFamily="34" charset="0"/>
              </a:rPr>
              <a:t>The main objectives of the CAHEA laid down in the Turkestan Declaration:</a:t>
            </a:r>
          </a:p>
          <a:p>
            <a:r>
              <a:rPr lang="en-US" sz="1600" dirty="0">
                <a:solidFill>
                  <a:schemeClr val="tx1">
                    <a:lumMod val="95000"/>
                    <a:lumOff val="5000"/>
                  </a:schemeClr>
                </a:solidFill>
                <a:latin typeface="Arial" panose="020B0604020202020204" pitchFamily="34" charset="0"/>
                <a:cs typeface="Arial" panose="020B0604020202020204" pitchFamily="34" charset="0"/>
              </a:rPr>
              <a:t>development of comparable National Qualifications Frameworks</a:t>
            </a:r>
          </a:p>
          <a:p>
            <a:r>
              <a:rPr lang="en-US" sz="1600" dirty="0">
                <a:solidFill>
                  <a:schemeClr val="tx1">
                    <a:lumMod val="95000"/>
                    <a:lumOff val="5000"/>
                  </a:schemeClr>
                </a:solidFill>
                <a:latin typeface="Arial" panose="020B0604020202020204" pitchFamily="34" charset="0"/>
                <a:cs typeface="Arial" panose="020B0604020202020204" pitchFamily="34" charset="0"/>
              </a:rPr>
              <a:t>optimization of procedures for the recognition of documents on education, academic degrees and titles</a:t>
            </a:r>
          </a:p>
          <a:p>
            <a:r>
              <a:rPr lang="en-US" sz="1600" dirty="0">
                <a:solidFill>
                  <a:schemeClr val="tx1">
                    <a:lumMod val="95000"/>
                    <a:lumOff val="5000"/>
                  </a:schemeClr>
                </a:solidFill>
                <a:latin typeface="Arial" panose="020B0604020202020204" pitchFamily="34" charset="0"/>
                <a:cs typeface="Arial" panose="020B0604020202020204" pitchFamily="34" charset="0"/>
              </a:rPr>
              <a:t>implementation of comparable credits on the type of ECTS</a:t>
            </a:r>
          </a:p>
          <a:p>
            <a:r>
              <a:rPr lang="en-US" sz="1600" dirty="0">
                <a:solidFill>
                  <a:schemeClr val="tx1">
                    <a:lumMod val="95000"/>
                    <a:lumOff val="5000"/>
                  </a:schemeClr>
                </a:solidFill>
                <a:latin typeface="Arial" panose="020B0604020202020204" pitchFamily="34" charset="0"/>
                <a:cs typeface="Arial" panose="020B0604020202020204" pitchFamily="34" charset="0"/>
              </a:rPr>
              <a:t>supporting the regional mobility of students, faculty and academic staff by ensuring the recognition and crediting of periods of study</a:t>
            </a:r>
          </a:p>
          <a:p>
            <a:r>
              <a:rPr lang="en-US" sz="1600" dirty="0">
                <a:solidFill>
                  <a:schemeClr val="tx1">
                    <a:lumMod val="95000"/>
                    <a:lumOff val="5000"/>
                  </a:schemeClr>
                </a:solidFill>
                <a:latin typeface="Arial" panose="020B0604020202020204" pitchFamily="34" charset="0"/>
                <a:cs typeface="Arial" panose="020B0604020202020204" pitchFamily="34" charset="0"/>
              </a:rPr>
              <a:t>ensuring the quality of education in order to develop comparable criteria and methodologies</a:t>
            </a:r>
          </a:p>
          <a:p>
            <a:r>
              <a:rPr lang="en-US" sz="1600" dirty="0">
                <a:solidFill>
                  <a:schemeClr val="tx1">
                    <a:lumMod val="95000"/>
                    <a:lumOff val="5000"/>
                  </a:schemeClr>
                </a:solidFill>
                <a:latin typeface="Arial" panose="020B0604020202020204" pitchFamily="34" charset="0"/>
                <a:cs typeface="Arial" panose="020B0604020202020204" pitchFamily="34" charset="0"/>
              </a:rPr>
              <a:t>cooperation in the development of educational programs, joint programs of study, practical training and research</a:t>
            </a:r>
          </a:p>
          <a:p>
            <a:r>
              <a:rPr lang="en-US" sz="1600" dirty="0">
                <a:solidFill>
                  <a:schemeClr val="tx1">
                    <a:lumMod val="95000"/>
                    <a:lumOff val="5000"/>
                  </a:schemeClr>
                </a:solidFill>
                <a:latin typeface="Arial" panose="020B0604020202020204" pitchFamily="34" charset="0"/>
                <a:cs typeface="Arial" panose="020B0604020202020204" pitchFamily="34" charset="0"/>
              </a:rPr>
              <a:t>providing targeted grants for citizens of countries that have acceded to this Declaration to study in higher education institutions</a:t>
            </a:r>
            <a:r>
              <a:rPr lang="en-US" sz="1600" dirty="0" smtClean="0">
                <a:solidFill>
                  <a:schemeClr val="tx1">
                    <a:lumMod val="95000"/>
                    <a:lumOff val="5000"/>
                  </a:schemeClr>
                </a:solidFill>
                <a:latin typeface="Arial" panose="020B0604020202020204" pitchFamily="34" charset="0"/>
                <a:cs typeface="Arial" panose="020B0604020202020204" pitchFamily="34" charset="0"/>
              </a:rPr>
              <a:t>.</a:t>
            </a:r>
            <a:endParaRPr lang="en-US" sz="14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32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200" b="1" dirty="0">
                <a:solidFill>
                  <a:schemeClr val="accent5">
                    <a:lumMod val="50000"/>
                  </a:schemeClr>
                </a:solidFill>
                <a:latin typeface="Arial" panose="020B0604020202020204" pitchFamily="34" charset="0"/>
                <a:cs typeface="Arial" panose="020B0604020202020204" pitchFamily="34" charset="0"/>
              </a:rPr>
              <a:t>Conference of Central Asian Education Ministers</a:t>
            </a:r>
            <a:endParaRPr lang="ru-RU" sz="2200" b="1" dirty="0">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59"/>
            <a:ext cx="9593580" cy="5536199"/>
          </a:xfrm>
        </p:spPr>
        <p:txBody>
          <a:bodyPr>
            <a:no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Turkestan city, 17-18 June, 2021</a:t>
            </a:r>
          </a:p>
          <a:p>
            <a:pPr marL="0" indent="0">
              <a:lnSpc>
                <a:spcPct val="150000"/>
              </a:lnSpc>
              <a:buNone/>
            </a:pPr>
            <a:r>
              <a:rPr lang="en-US" sz="1600" b="1" dirty="0">
                <a:latin typeface="Arial" panose="020B0604020202020204" pitchFamily="34" charset="0"/>
                <a:cs typeface="Arial" panose="020B0604020202020204" pitchFamily="34" charset="0"/>
              </a:rPr>
              <a:t>Participants:</a:t>
            </a:r>
          </a:p>
          <a:p>
            <a:pPr>
              <a:lnSpc>
                <a:spcPct val="150000"/>
              </a:lnSpc>
            </a:pPr>
            <a:r>
              <a:rPr lang="en-US" sz="1600" dirty="0">
                <a:solidFill>
                  <a:schemeClr val="tx1">
                    <a:lumMod val="95000"/>
                    <a:lumOff val="5000"/>
                  </a:schemeClr>
                </a:solidFill>
                <a:latin typeface="Arial" panose="020B0604020202020204" pitchFamily="34" charset="0"/>
                <a:cs typeface="Arial" panose="020B0604020202020204" pitchFamily="34" charset="0"/>
              </a:rPr>
              <a:t>Delegation of the European Union to Kazakhstan, European Commission, Council of Europe, BFUG, EUA, EQAR, ESU, ETUCE</a:t>
            </a:r>
          </a:p>
          <a:p>
            <a:pPr>
              <a:lnSpc>
                <a:spcPct val="150000"/>
              </a:lnSpc>
            </a:pPr>
            <a:r>
              <a:rPr lang="en-US" sz="1600" b="1" dirty="0">
                <a:solidFill>
                  <a:schemeClr val="tx1">
                    <a:lumMod val="95000"/>
                    <a:lumOff val="5000"/>
                  </a:schemeClr>
                </a:solidFill>
                <a:latin typeface="Arial" panose="020B0604020202020204" pitchFamily="34" charset="0"/>
                <a:cs typeface="Arial" panose="020B0604020202020204" pitchFamily="34" charset="0"/>
              </a:rPr>
              <a:t>Minister </a:t>
            </a:r>
            <a:r>
              <a:rPr lang="en-US" sz="1600" dirty="0">
                <a:solidFill>
                  <a:schemeClr val="tx1">
                    <a:lumMod val="95000"/>
                    <a:lumOff val="5000"/>
                  </a:schemeClr>
                </a:solidFill>
                <a:latin typeface="Arial" panose="020B0604020202020204" pitchFamily="34" charset="0"/>
                <a:cs typeface="Arial" panose="020B0604020202020204" pitchFamily="34" charset="0"/>
              </a:rPr>
              <a:t>of Higher and Secondary Special Education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Uzbekistan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Minister </a:t>
            </a:r>
            <a:r>
              <a:rPr lang="en-US" sz="1600" dirty="0">
                <a:solidFill>
                  <a:schemeClr val="tx1">
                    <a:lumMod val="95000"/>
                    <a:lumOff val="5000"/>
                  </a:schemeClr>
                </a:solidFill>
                <a:latin typeface="Arial" panose="020B0604020202020204" pitchFamily="34" charset="0"/>
                <a:cs typeface="Arial" panose="020B0604020202020204" pitchFamily="34" charset="0"/>
              </a:rPr>
              <a:t>of Education of </a:t>
            </a:r>
            <a:r>
              <a:rPr lang="en-US" sz="1600" b="1" dirty="0">
                <a:solidFill>
                  <a:schemeClr val="tx1">
                    <a:lumMod val="95000"/>
                    <a:lumOff val="5000"/>
                  </a:schemeClr>
                </a:solidFill>
                <a:latin typeface="Arial" panose="020B0604020202020204" pitchFamily="34" charset="0"/>
                <a:cs typeface="Arial" panose="020B0604020202020204" pitchFamily="34" charset="0"/>
              </a:rPr>
              <a:t>Turkmenistan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Minister</a:t>
            </a:r>
            <a:r>
              <a:rPr lang="en-US" sz="1600" dirty="0">
                <a:solidFill>
                  <a:schemeClr val="tx1">
                    <a:lumMod val="95000"/>
                    <a:lumOff val="5000"/>
                  </a:schemeClr>
                </a:solidFill>
                <a:latin typeface="Arial" panose="020B0604020202020204" pitchFamily="34" charset="0"/>
                <a:cs typeface="Arial" panose="020B0604020202020204" pitchFamily="34" charset="0"/>
              </a:rPr>
              <a:t> of Education and Science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Kazakhstan,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Deputy Minister </a:t>
            </a:r>
            <a:r>
              <a:rPr lang="en-US" sz="1600" dirty="0">
                <a:solidFill>
                  <a:schemeClr val="tx1">
                    <a:lumMod val="95000"/>
                    <a:lumOff val="5000"/>
                  </a:schemeClr>
                </a:solidFill>
                <a:latin typeface="Arial" panose="020B0604020202020204" pitchFamily="34" charset="0"/>
                <a:cs typeface="Arial" panose="020B0604020202020204" pitchFamily="34" charset="0"/>
              </a:rPr>
              <a:t>of Education and Science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Kyrgyzstan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Head of the Department </a:t>
            </a:r>
            <a:r>
              <a:rPr lang="en-US" sz="1600" dirty="0">
                <a:solidFill>
                  <a:schemeClr val="tx1">
                    <a:lumMod val="95000"/>
                    <a:lumOff val="5000"/>
                  </a:schemeClr>
                </a:solidFill>
                <a:latin typeface="Arial" panose="020B0604020202020204" pitchFamily="34" charset="0"/>
                <a:cs typeface="Arial" panose="020B0604020202020204" pitchFamily="34" charset="0"/>
              </a:rPr>
              <a:t>of International Cooperation of Ministry of Education and Science of the Republic of </a:t>
            </a:r>
            <a:r>
              <a:rPr lang="en-US" sz="1600" b="1" dirty="0">
                <a:solidFill>
                  <a:schemeClr val="tx1">
                    <a:lumMod val="95000"/>
                    <a:lumOff val="5000"/>
                  </a:schemeClr>
                </a:solidFill>
                <a:latin typeface="Arial" panose="020B0604020202020204" pitchFamily="34" charset="0"/>
                <a:cs typeface="Arial" panose="020B0604020202020204" pitchFamily="34" charset="0"/>
              </a:rPr>
              <a:t>Tajikistan</a:t>
            </a:r>
            <a:r>
              <a:rPr lang="en-US" sz="1600" dirty="0">
                <a:solidFill>
                  <a:schemeClr val="tx1">
                    <a:lumMod val="95000"/>
                    <a:lumOff val="5000"/>
                  </a:schemeClr>
                </a:solidFill>
                <a:latin typeface="Arial" panose="020B0604020202020204" pitchFamily="34" charset="0"/>
                <a:cs typeface="Arial" panose="020B0604020202020204" pitchFamily="34" charset="0"/>
              </a:rPr>
              <a:t>.</a:t>
            </a:r>
          </a:p>
          <a:p>
            <a:pPr>
              <a:lnSpc>
                <a:spcPct val="150000"/>
              </a:lnSpc>
            </a:pPr>
            <a:r>
              <a:rPr lang="en-US" sz="1600" dirty="0">
                <a:solidFill>
                  <a:schemeClr val="tx1">
                    <a:lumMod val="95000"/>
                    <a:lumOff val="5000"/>
                  </a:schemeClr>
                </a:solidFill>
                <a:latin typeface="Arial" panose="020B0604020202020204" pitchFamily="34" charset="0"/>
                <a:cs typeface="Arial" panose="020B0604020202020204" pitchFamily="34" charset="0"/>
              </a:rPr>
              <a:t>Heads of departments and division at the ministries of education of </a:t>
            </a:r>
            <a:r>
              <a:rPr lang="en-US" sz="1600" b="1" dirty="0">
                <a:solidFill>
                  <a:schemeClr val="tx1">
                    <a:lumMod val="95000"/>
                    <a:lumOff val="5000"/>
                  </a:schemeClr>
                </a:solidFill>
                <a:latin typeface="Arial" panose="020B0604020202020204" pitchFamily="34" charset="0"/>
                <a:cs typeface="Arial" panose="020B0604020202020204" pitchFamily="34" charset="0"/>
              </a:rPr>
              <a:t>Kazakhstan</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Kyrgyzstan, Tajikistan, Turkmenistan, Uzbekistan </a:t>
            </a:r>
          </a:p>
          <a:p>
            <a:pPr>
              <a:lnSpc>
                <a:spcPct val="150000"/>
              </a:lnSpc>
            </a:pPr>
            <a:r>
              <a:rPr lang="en-US" sz="1600" b="1" dirty="0">
                <a:solidFill>
                  <a:schemeClr val="tx1">
                    <a:lumMod val="95000"/>
                    <a:lumOff val="5000"/>
                  </a:schemeClr>
                </a:solidFill>
                <a:latin typeface="Arial" panose="020B0604020202020204" pitchFamily="34" charset="0"/>
                <a:cs typeface="Arial" panose="020B0604020202020204" pitchFamily="34" charset="0"/>
              </a:rPr>
              <a:t>Rectors of HEIs and heads of divisions from Kazakhstan (19)</a:t>
            </a:r>
            <a:r>
              <a:rPr lang="en-US" sz="1600" dirty="0">
                <a:solidFill>
                  <a:schemeClr val="tx1">
                    <a:lumMod val="95000"/>
                    <a:lumOff val="5000"/>
                  </a:schemeClr>
                </a:solidFill>
                <a:latin typeface="Arial" panose="020B0604020202020204" pitchFamily="34" charset="0"/>
                <a:cs typeface="Arial" panose="020B0604020202020204" pitchFamily="34" charset="0"/>
              </a:rPr>
              <a:t>, </a:t>
            </a:r>
            <a:r>
              <a:rPr lang="en-US" sz="1600" b="1" dirty="0">
                <a:solidFill>
                  <a:schemeClr val="tx1">
                    <a:lumMod val="95000"/>
                    <a:lumOff val="5000"/>
                  </a:schemeClr>
                </a:solidFill>
                <a:latin typeface="Arial" panose="020B0604020202020204" pitchFamily="34" charset="0"/>
                <a:cs typeface="Arial" panose="020B0604020202020204" pitchFamily="34" charset="0"/>
              </a:rPr>
              <a:t>Kyrgyzstan (5), Tajikistan (1), Uzbekistan (3).</a:t>
            </a:r>
            <a:endParaRPr lang="en-US" sz="1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xmlns=""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654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1785</Words>
  <Application>Microsoft Office PowerPoint</Application>
  <PresentationFormat>Широкоэкранный</PresentationFormat>
  <Paragraphs>221</Paragraphs>
  <Slides>18</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Arial</vt:lpstr>
      <vt:lpstr>Calibri</vt:lpstr>
      <vt:lpstr>Calibri Light</vt:lpstr>
      <vt:lpstr>Century Gothic</vt:lpstr>
      <vt:lpstr>Open Sans</vt:lpstr>
      <vt:lpstr>Tahoma</vt:lpstr>
      <vt:lpstr>Times New Roman</vt:lpstr>
      <vt:lpstr>Wingdings</vt:lpstr>
      <vt:lpstr>Wingdings 3</vt:lpstr>
      <vt:lpstr>Тема Office</vt:lpstr>
      <vt:lpstr>Презентация PowerPoint</vt:lpstr>
      <vt:lpstr>Презентация PowerPoint</vt:lpstr>
      <vt:lpstr>Презентация PowerPoint</vt:lpstr>
      <vt:lpstr>CENTRAL ASIAN EDUCATION PLATFORM (CAEP)</vt:lpstr>
      <vt:lpstr>Презентация PowerPoint</vt:lpstr>
      <vt:lpstr>The Second Meeting of Ministers for Education of the Member States of the European Union and of the Central Asian Countries</vt:lpstr>
      <vt:lpstr>The Second Meeting of Ministers for Education of the Member States of the European Union and of the Central Asian Countries</vt:lpstr>
      <vt:lpstr>Conference of Central Asian Education Ministers</vt:lpstr>
      <vt:lpstr>Conference of Central Asian Education Ministers</vt:lpstr>
      <vt:lpstr> Central Asian University Rectors' Forum</vt:lpstr>
      <vt:lpstr>Central Asian University Rectors' Forum</vt:lpstr>
      <vt:lpstr> Rectors' Conference with the participation of representatives of the BFUG, ministries  and universities of Central Asia</vt:lpstr>
      <vt:lpstr> Rectors' Conference with the participation of representatives of the BFUG, ministries  and universities of Central Asia</vt:lpstr>
      <vt:lpstr>Rectors' Conference with the participation of representatives of the BFUG, ministries  and universities of Central Asia</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pc</dc:creator>
  <cp:lastModifiedBy>125000870</cp:lastModifiedBy>
  <cp:revision>52</cp:revision>
  <dcterms:created xsi:type="dcterms:W3CDTF">2022-10-03T09:52:15Z</dcterms:created>
  <dcterms:modified xsi:type="dcterms:W3CDTF">2022-11-04T06:32:01Z</dcterms:modified>
</cp:coreProperties>
</file>